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6858000" cy="9144000"/>
  <p:embeddedFontLst>
    <p:embeddedFont>
      <p:font typeface="Raleway"/>
      <p:regular r:id="rId16"/>
      <p:bold r:id="rId17"/>
      <p:italic r:id="rId18"/>
      <p:boldItalic r:id="rId19"/>
    </p:embeddedFont>
    <p:embeddedFont>
      <p:font typeface="Roboto"/>
      <p:bold r:id="rId20"/>
      <p:boldItalic r:id="rId21"/>
    </p:embeddedFont>
    <p:embeddedFont>
      <p:font typeface="Rubik"/>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ubik-regular.fntdata"/><Relationship Id="rId21" Type="http://schemas.openxmlformats.org/officeDocument/2006/relationships/font" Target="fonts/Roboto-boldItalic.fntdata"/><Relationship Id="rId24" Type="http://schemas.openxmlformats.org/officeDocument/2006/relationships/font" Target="fonts/Rubik-italic.fntdata"/><Relationship Id="rId23" Type="http://schemas.openxmlformats.org/officeDocument/2006/relationships/font" Target="fonts/Rubik-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ubi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5a4fbee9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55a4fbee99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5a4fbee9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55a4fbee99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5a4fbee9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255a4fbee99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5a4fbee9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55a4fbee99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4.jpg"/><Relationship Id="rId4" Type="http://schemas.openxmlformats.org/officeDocument/2006/relationships/image" Target="../media/image2.png"/><Relationship Id="rId10" Type="http://schemas.openxmlformats.org/officeDocument/2006/relationships/image" Target="../media/image9.png"/><Relationship Id="rId9" Type="http://schemas.openxmlformats.org/officeDocument/2006/relationships/image" Target="../media/image21.png"/><Relationship Id="rId5" Type="http://schemas.openxmlformats.org/officeDocument/2006/relationships/image" Target="../media/image27.jp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5.jpg"/><Relationship Id="rId5" Type="http://schemas.openxmlformats.org/officeDocument/2006/relationships/image" Target="../media/image20.jp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2.png"/><Relationship Id="rId10" Type="http://schemas.openxmlformats.org/officeDocument/2006/relationships/image" Target="../media/image9.png"/><Relationship Id="rId9" Type="http://schemas.openxmlformats.org/officeDocument/2006/relationships/image" Target="../media/image21.png"/><Relationship Id="rId5" Type="http://schemas.openxmlformats.org/officeDocument/2006/relationships/image" Target="../media/image6.jp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3.jpg"/><Relationship Id="rId5" Type="http://schemas.openxmlformats.org/officeDocument/2006/relationships/image" Target="../media/image29.jp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1.jp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5.jpg"/><Relationship Id="rId5" Type="http://schemas.openxmlformats.org/officeDocument/2006/relationships/image" Target="../media/image28.jp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7802" l="0" r="0" t="7802"/>
          <a:stretch/>
        </p:blipFill>
        <p:spPr>
          <a:xfrm>
            <a:off x="0" y="0"/>
            <a:ext cx="18288000" cy="10286998"/>
          </a:xfrm>
          <a:prstGeom prst="rect">
            <a:avLst/>
          </a:prstGeom>
          <a:noFill/>
          <a:ln>
            <a:noFill/>
          </a:ln>
        </p:spPr>
      </p:pic>
      <p:cxnSp>
        <p:nvCxnSpPr>
          <p:cNvPr id="85" name="Google Shape;85;p13"/>
          <p:cNvCxnSpPr/>
          <p:nvPr/>
        </p:nvCxnSpPr>
        <p:spPr>
          <a:xfrm>
            <a:off x="4993092" y="365290"/>
            <a:ext cx="838500" cy="0"/>
          </a:xfrm>
          <a:prstGeom prst="straightConnector1">
            <a:avLst/>
          </a:prstGeom>
          <a:noFill/>
          <a:ln cap="flat" cmpd="sng" w="47625">
            <a:solidFill>
              <a:srgbClr val="FF0000"/>
            </a:solidFill>
            <a:prstDash val="solid"/>
            <a:round/>
            <a:headEnd len="sm" w="sm" type="none"/>
            <a:tailEnd len="sm" w="sm" type="none"/>
          </a:ln>
        </p:spPr>
      </p:cxnSp>
      <p:cxnSp>
        <p:nvCxnSpPr>
          <p:cNvPr id="86" name="Google Shape;86;p13"/>
          <p:cNvCxnSpPr/>
          <p:nvPr/>
        </p:nvCxnSpPr>
        <p:spPr>
          <a:xfrm>
            <a:off x="12113187" y="365290"/>
            <a:ext cx="838500" cy="0"/>
          </a:xfrm>
          <a:prstGeom prst="straightConnector1">
            <a:avLst/>
          </a:prstGeom>
          <a:noFill/>
          <a:ln cap="flat" cmpd="sng" w="47625">
            <a:solidFill>
              <a:srgbClr val="FF0000"/>
            </a:solidFill>
            <a:prstDash val="solid"/>
            <a:round/>
            <a:headEnd len="sm" w="sm" type="none"/>
            <a:tailEnd len="sm" w="sm" type="none"/>
          </a:ln>
        </p:spPr>
      </p:cxnSp>
      <p:sp>
        <p:nvSpPr>
          <p:cNvPr id="87" name="Google Shape;87;p13"/>
          <p:cNvSpPr txBox="1"/>
          <p:nvPr/>
        </p:nvSpPr>
        <p:spPr>
          <a:xfrm>
            <a:off x="4796625" y="6869488"/>
            <a:ext cx="9000000" cy="1416000"/>
          </a:xfrm>
          <a:prstGeom prst="rect">
            <a:avLst/>
          </a:prstGeom>
          <a:noFill/>
          <a:ln>
            <a:noFill/>
          </a:ln>
        </p:spPr>
        <p:txBody>
          <a:bodyPr anchorCtr="0" anchor="t" bIns="0" lIns="0" spcFirstLastPara="1" rIns="0" wrap="square" tIns="0">
            <a:spAutoFit/>
          </a:bodyPr>
          <a:lstStyle/>
          <a:p>
            <a:pPr indent="0" lvl="0" marL="0" marR="0" rtl="0" algn="ctr">
              <a:lnSpc>
                <a:spcPct val="91999"/>
              </a:lnSpc>
              <a:spcBef>
                <a:spcPts val="0"/>
              </a:spcBef>
              <a:spcAft>
                <a:spcPts val="0"/>
              </a:spcAft>
              <a:buNone/>
            </a:pPr>
            <a:r>
              <a:rPr lang="en-US" sz="9999">
                <a:solidFill>
                  <a:srgbClr val="FFFFFF"/>
                </a:solidFill>
                <a:latin typeface="Rubik"/>
                <a:ea typeface="Rubik"/>
                <a:cs typeface="Rubik"/>
                <a:sym typeface="Rubik"/>
              </a:rPr>
              <a:t>Welcome </a:t>
            </a:r>
            <a:endParaRPr/>
          </a:p>
        </p:txBody>
      </p:sp>
      <p:sp>
        <p:nvSpPr>
          <p:cNvPr id="88" name="Google Shape;88;p13"/>
          <p:cNvSpPr txBox="1"/>
          <p:nvPr/>
        </p:nvSpPr>
        <p:spPr>
          <a:xfrm>
            <a:off x="4643977" y="5453509"/>
            <a:ext cx="9000000" cy="1416000"/>
          </a:xfrm>
          <a:prstGeom prst="rect">
            <a:avLst/>
          </a:prstGeom>
          <a:noFill/>
          <a:ln>
            <a:noFill/>
          </a:ln>
        </p:spPr>
        <p:txBody>
          <a:bodyPr anchorCtr="0" anchor="t" bIns="0" lIns="0" spcFirstLastPara="1" rIns="0" wrap="square" tIns="0">
            <a:spAutoFit/>
          </a:bodyPr>
          <a:lstStyle/>
          <a:p>
            <a:pPr indent="0" lvl="0" marL="0" marR="0" rtl="0" algn="ctr">
              <a:lnSpc>
                <a:spcPct val="91999"/>
              </a:lnSpc>
              <a:spcBef>
                <a:spcPts val="0"/>
              </a:spcBef>
              <a:spcAft>
                <a:spcPts val="0"/>
              </a:spcAft>
              <a:buNone/>
            </a:pPr>
            <a:r>
              <a:rPr lang="en-US" sz="9999">
                <a:solidFill>
                  <a:srgbClr val="CC4125"/>
                </a:solidFill>
                <a:latin typeface="Rubik"/>
                <a:ea typeface="Rubik"/>
                <a:cs typeface="Rubik"/>
                <a:sym typeface="Rubik"/>
              </a:rPr>
              <a:t>Power</a:t>
            </a:r>
            <a:r>
              <a:rPr b="0" i="0" lang="en-US" sz="9999" u="none" cap="none" strike="noStrike">
                <a:solidFill>
                  <a:srgbClr val="CC4125"/>
                </a:solidFill>
                <a:latin typeface="Rubik"/>
                <a:ea typeface="Rubik"/>
                <a:cs typeface="Rubik"/>
                <a:sym typeface="Rubik"/>
              </a:rPr>
              <a:t> L</a:t>
            </a:r>
            <a:r>
              <a:rPr lang="en-US" sz="9999">
                <a:solidFill>
                  <a:srgbClr val="CC4125"/>
                </a:solidFill>
                <a:latin typeface="Rubik"/>
                <a:ea typeface="Rubik"/>
                <a:cs typeface="Rubik"/>
                <a:sym typeface="Rubik"/>
              </a:rPr>
              <a:t>eague</a:t>
            </a:r>
            <a:endParaRPr>
              <a:solidFill>
                <a:srgbClr val="CC4125"/>
              </a:solidFill>
            </a:endParaRPr>
          </a:p>
        </p:txBody>
      </p:sp>
      <p:sp>
        <p:nvSpPr>
          <p:cNvPr id="89" name="Google Shape;89;p13"/>
          <p:cNvSpPr txBox="1"/>
          <p:nvPr/>
        </p:nvSpPr>
        <p:spPr>
          <a:xfrm>
            <a:off x="5216159" y="8357082"/>
            <a:ext cx="7855800" cy="369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399">
                <a:solidFill>
                  <a:srgbClr val="FFFFFF"/>
                </a:solidFill>
                <a:latin typeface="Raleway"/>
                <a:ea typeface="Raleway"/>
                <a:cs typeface="Raleway"/>
                <a:sym typeface="Raleway"/>
              </a:rPr>
              <a:t>The league that brings value to our organizations</a:t>
            </a:r>
            <a:endParaRPr/>
          </a:p>
        </p:txBody>
      </p:sp>
      <p:sp>
        <p:nvSpPr>
          <p:cNvPr id="90" name="Google Shape;90;p13"/>
          <p:cNvSpPr txBox="1"/>
          <p:nvPr/>
        </p:nvSpPr>
        <p:spPr>
          <a:xfrm>
            <a:off x="5482444" y="226700"/>
            <a:ext cx="7170300" cy="277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Raleway"/>
                <a:ea typeface="Raleway"/>
                <a:cs typeface="Raleway"/>
                <a:sym typeface="Raleway"/>
              </a:rPr>
              <a:t>FLORIDA</a:t>
            </a:r>
            <a:r>
              <a:rPr b="1" lang="en-US" sz="1800">
                <a:solidFill>
                  <a:srgbClr val="FFFFFF"/>
                </a:solidFill>
                <a:latin typeface="Raleway"/>
                <a:ea typeface="Raleway"/>
                <a:cs typeface="Raleway"/>
                <a:sym typeface="Raleway"/>
              </a:rPr>
              <a:t>’</a:t>
            </a:r>
            <a:r>
              <a:rPr b="1" i="0" lang="en-US" sz="1800" u="none" cap="none" strike="noStrike">
                <a:solidFill>
                  <a:srgbClr val="FFFFFF"/>
                </a:solidFill>
                <a:latin typeface="Raleway"/>
                <a:ea typeface="Raleway"/>
                <a:cs typeface="Raleway"/>
                <a:sym typeface="Raleway"/>
              </a:rPr>
              <a:t>S ELITE &amp; PREMIER VOLLEYBALL LEAGUE</a:t>
            </a:r>
            <a:endParaRPr/>
          </a:p>
        </p:txBody>
      </p:sp>
      <p:pic>
        <p:nvPicPr>
          <p:cNvPr id="91" name="Google Shape;91;p13"/>
          <p:cNvPicPr preferRelativeResize="0"/>
          <p:nvPr/>
        </p:nvPicPr>
        <p:blipFill rotWithShape="1">
          <a:blip r:embed="rId4">
            <a:alphaModFix/>
          </a:blip>
          <a:srcRect b="6942" l="0" r="0" t="0"/>
          <a:stretch/>
        </p:blipFill>
        <p:spPr>
          <a:xfrm>
            <a:off x="6385247" y="1268775"/>
            <a:ext cx="5517476" cy="40913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2"/>
          <p:cNvPicPr preferRelativeResize="0"/>
          <p:nvPr/>
        </p:nvPicPr>
        <p:blipFill rotWithShape="1">
          <a:blip r:embed="rId3">
            <a:alphaModFix/>
          </a:blip>
          <a:srcRect b="0" l="24804" r="24809" t="0"/>
          <a:stretch/>
        </p:blipFill>
        <p:spPr>
          <a:xfrm>
            <a:off x="1028700" y="1028700"/>
            <a:ext cx="6997370" cy="9258300"/>
          </a:xfrm>
          <a:prstGeom prst="rect">
            <a:avLst/>
          </a:prstGeom>
          <a:noFill/>
          <a:ln>
            <a:noFill/>
          </a:ln>
        </p:spPr>
      </p:pic>
      <p:pic>
        <p:nvPicPr>
          <p:cNvPr id="212" name="Google Shape;212;p22"/>
          <p:cNvPicPr preferRelativeResize="0"/>
          <p:nvPr/>
        </p:nvPicPr>
        <p:blipFill rotWithShape="1">
          <a:blip r:embed="rId4">
            <a:alphaModFix/>
          </a:blip>
          <a:srcRect b="0" l="0" r="0" t="0"/>
          <a:stretch/>
        </p:blipFill>
        <p:spPr>
          <a:xfrm>
            <a:off x="0" y="786250"/>
            <a:ext cx="5567075" cy="4614425"/>
          </a:xfrm>
          <a:prstGeom prst="rect">
            <a:avLst/>
          </a:prstGeom>
          <a:noFill/>
          <a:ln>
            <a:noFill/>
          </a:ln>
        </p:spPr>
      </p:pic>
      <p:pic>
        <p:nvPicPr>
          <p:cNvPr id="213" name="Google Shape;213;p22"/>
          <p:cNvPicPr preferRelativeResize="0"/>
          <p:nvPr/>
        </p:nvPicPr>
        <p:blipFill rotWithShape="1">
          <a:blip r:embed="rId5">
            <a:alphaModFix/>
          </a:blip>
          <a:srcRect b="13736" l="0" r="0" t="13736"/>
          <a:stretch/>
        </p:blipFill>
        <p:spPr>
          <a:xfrm>
            <a:off x="0" y="-1633"/>
            <a:ext cx="5325182" cy="5143501"/>
          </a:xfrm>
          <a:prstGeom prst="rect">
            <a:avLst/>
          </a:prstGeom>
          <a:noFill/>
          <a:ln>
            <a:noFill/>
          </a:ln>
        </p:spPr>
      </p:pic>
      <p:sp>
        <p:nvSpPr>
          <p:cNvPr id="214" name="Google Shape;214;p22"/>
          <p:cNvSpPr txBox="1"/>
          <p:nvPr/>
        </p:nvSpPr>
        <p:spPr>
          <a:xfrm>
            <a:off x="9144000" y="2419617"/>
            <a:ext cx="8115300" cy="8466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lang="en-US" sz="5500">
                <a:latin typeface="Rubik"/>
                <a:ea typeface="Rubik"/>
                <a:cs typeface="Rubik"/>
                <a:sym typeface="Rubik"/>
              </a:rPr>
              <a:t>AWARDS</a:t>
            </a:r>
            <a:endParaRPr/>
          </a:p>
        </p:txBody>
      </p:sp>
      <p:sp>
        <p:nvSpPr>
          <p:cNvPr id="215" name="Google Shape;215;p22"/>
          <p:cNvSpPr txBox="1"/>
          <p:nvPr/>
        </p:nvSpPr>
        <p:spPr>
          <a:xfrm>
            <a:off x="9144000" y="4216885"/>
            <a:ext cx="8115300" cy="2801400"/>
          </a:xfrm>
          <a:prstGeom prst="rect">
            <a:avLst/>
          </a:prstGeom>
          <a:noFill/>
          <a:ln>
            <a:noFill/>
          </a:ln>
        </p:spPr>
        <p:txBody>
          <a:bodyPr anchorCtr="0" anchor="t" bIns="0" lIns="0" spcFirstLastPara="1" rIns="0" wrap="square" tIns="0">
            <a:spAutoFit/>
          </a:bodyPr>
          <a:lstStyle/>
          <a:p>
            <a:pPr indent="-355600" lvl="0" marL="457200" marR="0" rtl="0" algn="l">
              <a:lnSpc>
                <a:spcPct val="140000"/>
              </a:lnSpc>
              <a:spcBef>
                <a:spcPts val="0"/>
              </a:spcBef>
              <a:spcAft>
                <a:spcPts val="0"/>
              </a:spcAft>
              <a:buSzPts val="2000"/>
              <a:buFont typeface="Raleway"/>
              <a:buChar char="●"/>
            </a:pPr>
            <a:r>
              <a:rPr lang="en-US" sz="2000">
                <a:latin typeface="Raleway"/>
                <a:ea typeface="Raleway"/>
                <a:cs typeface="Raleway"/>
                <a:sym typeface="Raleway"/>
              </a:rPr>
              <a:t>Power League awards will only be presented after the Clash of Champions event in May. </a:t>
            </a:r>
            <a:endParaRPr sz="2000">
              <a:latin typeface="Raleway"/>
              <a:ea typeface="Raleway"/>
              <a:cs typeface="Raleway"/>
              <a:sym typeface="Raleway"/>
            </a:endParaRPr>
          </a:p>
          <a:p>
            <a:pPr indent="-355600" lvl="0" marL="457200" marR="0" rtl="0" algn="l">
              <a:lnSpc>
                <a:spcPct val="140000"/>
              </a:lnSpc>
              <a:spcBef>
                <a:spcPts val="0"/>
              </a:spcBef>
              <a:spcAft>
                <a:spcPts val="0"/>
              </a:spcAft>
              <a:buSzPts val="2000"/>
              <a:buFont typeface="Raleway"/>
              <a:buChar char="●"/>
            </a:pPr>
            <a:r>
              <a:rPr lang="en-US" sz="2000">
                <a:latin typeface="Raleway"/>
                <a:ea typeface="Raleway"/>
                <a:cs typeface="Raleway"/>
                <a:sym typeface="Raleway"/>
              </a:rPr>
              <a:t>All other events will have the following awards structure:</a:t>
            </a:r>
            <a:endParaRPr sz="2000">
              <a:latin typeface="Raleway"/>
              <a:ea typeface="Raleway"/>
              <a:cs typeface="Raleway"/>
              <a:sym typeface="Raleway"/>
            </a:endParaRPr>
          </a:p>
          <a:p>
            <a:pPr indent="-355600" lvl="1" marL="914400" marR="0" rtl="0" algn="l">
              <a:lnSpc>
                <a:spcPct val="140000"/>
              </a:lnSpc>
              <a:spcBef>
                <a:spcPts val="0"/>
              </a:spcBef>
              <a:spcAft>
                <a:spcPts val="0"/>
              </a:spcAft>
              <a:buSzPts val="2000"/>
              <a:buFont typeface="Raleway"/>
              <a:buChar char="○"/>
            </a:pPr>
            <a:r>
              <a:rPr lang="en-US" sz="2000">
                <a:latin typeface="Raleway"/>
                <a:ea typeface="Raleway"/>
                <a:cs typeface="Raleway"/>
                <a:sym typeface="Raleway"/>
              </a:rPr>
              <a:t>First Place thru Third Place </a:t>
            </a:r>
            <a:r>
              <a:rPr lang="en-US" sz="2000">
                <a:latin typeface="Raleway"/>
                <a:ea typeface="Raleway"/>
                <a:cs typeface="Raleway"/>
                <a:sym typeface="Raleway"/>
              </a:rPr>
              <a:t>awards</a:t>
            </a:r>
            <a:endParaRPr sz="2000">
              <a:latin typeface="Raleway"/>
              <a:ea typeface="Raleway"/>
              <a:cs typeface="Raleway"/>
              <a:sym typeface="Raleway"/>
            </a:endParaRPr>
          </a:p>
          <a:p>
            <a:pPr indent="0" lvl="0" marL="0" marR="0" rtl="0" algn="l">
              <a:lnSpc>
                <a:spcPct val="140000"/>
              </a:lnSpc>
              <a:spcBef>
                <a:spcPts val="0"/>
              </a:spcBef>
              <a:spcAft>
                <a:spcPts val="0"/>
              </a:spcAft>
              <a:buSzPts val="1100"/>
              <a:buNone/>
            </a:pPr>
            <a:r>
              <a:t/>
            </a:r>
            <a:endParaRPr sz="2000">
              <a:latin typeface="Raleway"/>
              <a:ea typeface="Raleway"/>
              <a:cs typeface="Raleway"/>
              <a:sym typeface="Raleway"/>
            </a:endParaRPr>
          </a:p>
          <a:p>
            <a:pPr indent="0" lvl="0" marL="0" marR="0" rtl="0" algn="l">
              <a:lnSpc>
                <a:spcPct val="140000"/>
              </a:lnSpc>
              <a:spcBef>
                <a:spcPts val="0"/>
              </a:spcBef>
              <a:spcAft>
                <a:spcPts val="0"/>
              </a:spcAft>
              <a:buNone/>
            </a:pPr>
            <a:r>
              <a:t/>
            </a:r>
            <a:endParaRPr sz="2000">
              <a:latin typeface="Raleway"/>
              <a:ea typeface="Raleway"/>
              <a:cs typeface="Raleway"/>
              <a:sym typeface="Raleway"/>
            </a:endParaRPr>
          </a:p>
          <a:p>
            <a:pPr indent="0" lvl="0" marL="0" marR="0" rtl="0" algn="l">
              <a:lnSpc>
                <a:spcPct val="140000"/>
              </a:lnSpc>
              <a:spcBef>
                <a:spcPts val="0"/>
              </a:spcBef>
              <a:spcAft>
                <a:spcPts val="0"/>
              </a:spcAft>
              <a:buNone/>
            </a:pPr>
            <a:r>
              <a:t/>
            </a:r>
            <a:endParaRPr/>
          </a:p>
        </p:txBody>
      </p:sp>
      <p:sp>
        <p:nvSpPr>
          <p:cNvPr id="216" name="Google Shape;216;p22"/>
          <p:cNvSpPr txBox="1"/>
          <p:nvPr/>
        </p:nvSpPr>
        <p:spPr>
          <a:xfrm>
            <a:off x="9954325" y="981075"/>
            <a:ext cx="27807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1800">
                <a:latin typeface="Raleway"/>
                <a:ea typeface="Raleway"/>
                <a:cs typeface="Raleway"/>
                <a:sym typeface="Raleway"/>
              </a:rPr>
              <a:t>FLORIDA JUNIORS POWER LEAGUE</a:t>
            </a:r>
            <a:endParaRPr b="1" sz="1800">
              <a:latin typeface="Raleway"/>
              <a:ea typeface="Raleway"/>
              <a:cs typeface="Raleway"/>
              <a:sym typeface="Raleway"/>
            </a:endParaRPr>
          </a:p>
        </p:txBody>
      </p:sp>
      <p:pic>
        <p:nvPicPr>
          <p:cNvPr id="217" name="Google Shape;217;p22"/>
          <p:cNvPicPr preferRelativeResize="0"/>
          <p:nvPr/>
        </p:nvPicPr>
        <p:blipFill rotWithShape="1">
          <a:blip r:embed="rId6">
            <a:alphaModFix/>
          </a:blip>
          <a:srcRect b="0" l="0" r="0" t="0"/>
          <a:stretch/>
        </p:blipFill>
        <p:spPr>
          <a:xfrm>
            <a:off x="17683355" y="9644723"/>
            <a:ext cx="504975" cy="390720"/>
          </a:xfrm>
          <a:prstGeom prst="rect">
            <a:avLst/>
          </a:prstGeom>
          <a:noFill/>
          <a:ln>
            <a:noFill/>
          </a:ln>
        </p:spPr>
      </p:pic>
      <p:pic>
        <p:nvPicPr>
          <p:cNvPr id="218" name="Google Shape;218;p22"/>
          <p:cNvPicPr preferRelativeResize="0"/>
          <p:nvPr/>
        </p:nvPicPr>
        <p:blipFill rotWithShape="1">
          <a:blip r:embed="rId7">
            <a:alphaModFix/>
          </a:blip>
          <a:srcRect b="0" l="0" r="0" t="0"/>
          <a:stretch/>
        </p:blipFill>
        <p:spPr>
          <a:xfrm>
            <a:off x="17259300" y="9220665"/>
            <a:ext cx="424057" cy="424057"/>
          </a:xfrm>
          <a:prstGeom prst="rect">
            <a:avLst/>
          </a:prstGeom>
          <a:noFill/>
          <a:ln>
            <a:noFill/>
          </a:ln>
        </p:spPr>
      </p:pic>
      <p:pic>
        <p:nvPicPr>
          <p:cNvPr id="219" name="Google Shape;219;p22"/>
          <p:cNvPicPr preferRelativeResize="0"/>
          <p:nvPr/>
        </p:nvPicPr>
        <p:blipFill rotWithShape="1">
          <a:blip r:embed="rId8">
            <a:alphaModFix/>
          </a:blip>
          <a:srcRect b="0" l="0" r="0" t="0"/>
          <a:stretch/>
        </p:blipFill>
        <p:spPr>
          <a:xfrm>
            <a:off x="18021300" y="15102"/>
            <a:ext cx="266700" cy="3031273"/>
          </a:xfrm>
          <a:prstGeom prst="rect">
            <a:avLst/>
          </a:prstGeom>
          <a:noFill/>
          <a:ln>
            <a:noFill/>
          </a:ln>
        </p:spPr>
      </p:pic>
      <p:pic>
        <p:nvPicPr>
          <p:cNvPr id="220" name="Google Shape;220;p22"/>
          <p:cNvPicPr preferRelativeResize="0"/>
          <p:nvPr/>
        </p:nvPicPr>
        <p:blipFill rotWithShape="1">
          <a:blip r:embed="rId9">
            <a:alphaModFix/>
          </a:blip>
          <a:srcRect b="0" l="0" r="0" t="0"/>
          <a:stretch/>
        </p:blipFill>
        <p:spPr>
          <a:xfrm rot="-5400000">
            <a:off x="858224" y="8247190"/>
            <a:ext cx="340952" cy="649432"/>
          </a:xfrm>
          <a:prstGeom prst="rect">
            <a:avLst/>
          </a:prstGeom>
          <a:noFill/>
          <a:ln>
            <a:noFill/>
          </a:ln>
        </p:spPr>
      </p:pic>
      <p:pic>
        <p:nvPicPr>
          <p:cNvPr id="221" name="Google Shape;221;p22"/>
          <p:cNvPicPr preferRelativeResize="0"/>
          <p:nvPr/>
        </p:nvPicPr>
        <p:blipFill rotWithShape="1">
          <a:blip r:embed="rId9">
            <a:alphaModFix/>
          </a:blip>
          <a:srcRect b="0" l="0" r="0" t="0"/>
          <a:stretch/>
        </p:blipFill>
        <p:spPr>
          <a:xfrm rot="-5400000">
            <a:off x="858224" y="7224335"/>
            <a:ext cx="340952" cy="649432"/>
          </a:xfrm>
          <a:prstGeom prst="rect">
            <a:avLst/>
          </a:prstGeom>
          <a:noFill/>
          <a:ln>
            <a:noFill/>
          </a:ln>
        </p:spPr>
      </p:pic>
      <p:pic>
        <p:nvPicPr>
          <p:cNvPr id="222" name="Google Shape;222;p22"/>
          <p:cNvPicPr preferRelativeResize="0"/>
          <p:nvPr/>
        </p:nvPicPr>
        <p:blipFill rotWithShape="1">
          <a:blip r:embed="rId9">
            <a:alphaModFix/>
          </a:blip>
          <a:srcRect b="0" l="0" r="0" t="0"/>
          <a:stretch/>
        </p:blipFill>
        <p:spPr>
          <a:xfrm rot="-5400000">
            <a:off x="858224" y="7565287"/>
            <a:ext cx="340952" cy="649432"/>
          </a:xfrm>
          <a:prstGeom prst="rect">
            <a:avLst/>
          </a:prstGeom>
          <a:noFill/>
          <a:ln>
            <a:noFill/>
          </a:ln>
        </p:spPr>
      </p:pic>
      <p:pic>
        <p:nvPicPr>
          <p:cNvPr id="223" name="Google Shape;223;p22"/>
          <p:cNvPicPr preferRelativeResize="0"/>
          <p:nvPr/>
        </p:nvPicPr>
        <p:blipFill rotWithShape="1">
          <a:blip r:embed="rId9">
            <a:alphaModFix/>
          </a:blip>
          <a:srcRect b="0" l="0" r="0" t="0"/>
          <a:stretch/>
        </p:blipFill>
        <p:spPr>
          <a:xfrm rot="-5400000">
            <a:off x="858224" y="7906239"/>
            <a:ext cx="340952" cy="649432"/>
          </a:xfrm>
          <a:prstGeom prst="rect">
            <a:avLst/>
          </a:prstGeom>
          <a:noFill/>
          <a:ln>
            <a:noFill/>
          </a:ln>
        </p:spPr>
      </p:pic>
      <p:pic>
        <p:nvPicPr>
          <p:cNvPr id="224" name="Google Shape;224;p22"/>
          <p:cNvPicPr preferRelativeResize="0"/>
          <p:nvPr/>
        </p:nvPicPr>
        <p:blipFill rotWithShape="1">
          <a:blip r:embed="rId10">
            <a:alphaModFix/>
          </a:blip>
          <a:srcRect b="7227" l="0" r="0" t="0"/>
          <a:stretch/>
        </p:blipFill>
        <p:spPr>
          <a:xfrm>
            <a:off x="8964975" y="981072"/>
            <a:ext cx="899681" cy="665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1727"/>
        </a:solidFill>
      </p:bgPr>
    </p:bg>
    <p:spTree>
      <p:nvGrpSpPr>
        <p:cNvPr id="95" name="Shape 95"/>
        <p:cNvGrpSpPr/>
        <p:nvPr/>
      </p:nvGrpSpPr>
      <p:grpSpPr>
        <a:xfrm>
          <a:off x="0" y="0"/>
          <a:ext cx="0" cy="0"/>
          <a:chOff x="0" y="0"/>
          <a:chExt cx="0" cy="0"/>
        </a:xfrm>
      </p:grpSpPr>
      <p:pic>
        <p:nvPicPr>
          <p:cNvPr id="96" name="Google Shape;96;p14"/>
          <p:cNvPicPr preferRelativeResize="0"/>
          <p:nvPr/>
        </p:nvPicPr>
        <p:blipFill rotWithShape="1">
          <a:blip r:embed="rId3">
            <a:alphaModFix/>
          </a:blip>
          <a:srcRect b="0" l="0" r="0" t="0"/>
          <a:stretch/>
        </p:blipFill>
        <p:spPr>
          <a:xfrm>
            <a:off x="11515725" y="0"/>
            <a:ext cx="6772276" cy="3727225"/>
          </a:xfrm>
          <a:prstGeom prst="rect">
            <a:avLst/>
          </a:prstGeom>
          <a:noFill/>
          <a:ln>
            <a:noFill/>
          </a:ln>
        </p:spPr>
      </p:pic>
      <p:pic>
        <p:nvPicPr>
          <p:cNvPr id="97" name="Google Shape;97;p14"/>
          <p:cNvPicPr preferRelativeResize="0"/>
          <p:nvPr/>
        </p:nvPicPr>
        <p:blipFill rotWithShape="1">
          <a:blip r:embed="rId4">
            <a:alphaModFix/>
          </a:blip>
          <a:srcRect b="0" l="14315" r="14314" t="0"/>
          <a:stretch/>
        </p:blipFill>
        <p:spPr>
          <a:xfrm>
            <a:off x="10075468" y="1028700"/>
            <a:ext cx="3914641" cy="8229600"/>
          </a:xfrm>
          <a:prstGeom prst="rect">
            <a:avLst/>
          </a:prstGeom>
          <a:noFill/>
          <a:ln>
            <a:noFill/>
          </a:ln>
        </p:spPr>
      </p:pic>
      <p:pic>
        <p:nvPicPr>
          <p:cNvPr id="98" name="Google Shape;98;p14"/>
          <p:cNvPicPr preferRelativeResize="0"/>
          <p:nvPr/>
        </p:nvPicPr>
        <p:blipFill rotWithShape="1">
          <a:blip r:embed="rId5">
            <a:alphaModFix/>
          </a:blip>
          <a:srcRect b="0" l="26190" r="26190" t="0"/>
          <a:stretch/>
        </p:blipFill>
        <p:spPr>
          <a:xfrm>
            <a:off x="14369062" y="1028700"/>
            <a:ext cx="3918938" cy="8229600"/>
          </a:xfrm>
          <a:prstGeom prst="rect">
            <a:avLst/>
          </a:prstGeom>
          <a:noFill/>
          <a:ln>
            <a:noFill/>
          </a:ln>
        </p:spPr>
      </p:pic>
      <p:grpSp>
        <p:nvGrpSpPr>
          <p:cNvPr id="99" name="Google Shape;99;p14"/>
          <p:cNvGrpSpPr/>
          <p:nvPr/>
        </p:nvGrpSpPr>
        <p:grpSpPr>
          <a:xfrm>
            <a:off x="8615554" y="8993787"/>
            <a:ext cx="528446" cy="529027"/>
            <a:chOff x="0" y="0"/>
            <a:chExt cx="704595" cy="705369"/>
          </a:xfrm>
        </p:grpSpPr>
        <p:pic>
          <p:nvPicPr>
            <p:cNvPr id="100" name="Google Shape;100;p14"/>
            <p:cNvPicPr preferRelativeResize="0"/>
            <p:nvPr/>
          </p:nvPicPr>
          <p:blipFill rotWithShape="1">
            <a:blip r:embed="rId6">
              <a:alphaModFix/>
            </a:blip>
            <a:srcRect b="0" l="0" r="0" t="0"/>
            <a:stretch/>
          </p:blipFill>
          <p:spPr>
            <a:xfrm>
              <a:off x="0" y="222446"/>
              <a:ext cx="259975" cy="259975"/>
            </a:xfrm>
            <a:prstGeom prst="rect">
              <a:avLst/>
            </a:prstGeom>
            <a:noFill/>
            <a:ln>
              <a:noFill/>
            </a:ln>
          </p:spPr>
        </p:pic>
        <p:pic>
          <p:nvPicPr>
            <p:cNvPr id="101" name="Google Shape;101;p14"/>
            <p:cNvPicPr preferRelativeResize="0"/>
            <p:nvPr/>
          </p:nvPicPr>
          <p:blipFill rotWithShape="1">
            <a:blip r:embed="rId6">
              <a:alphaModFix/>
            </a:blip>
            <a:srcRect b="0" l="0" r="0" t="0"/>
            <a:stretch/>
          </p:blipFill>
          <p:spPr>
            <a:xfrm>
              <a:off x="444620" y="222446"/>
              <a:ext cx="259975" cy="259975"/>
            </a:xfrm>
            <a:prstGeom prst="rect">
              <a:avLst/>
            </a:prstGeom>
            <a:noFill/>
            <a:ln>
              <a:noFill/>
            </a:ln>
          </p:spPr>
        </p:pic>
        <p:pic>
          <p:nvPicPr>
            <p:cNvPr id="102" name="Google Shape;102;p14"/>
            <p:cNvPicPr preferRelativeResize="0"/>
            <p:nvPr/>
          </p:nvPicPr>
          <p:blipFill rotWithShape="1">
            <a:blip r:embed="rId6">
              <a:alphaModFix/>
            </a:blip>
            <a:srcRect b="0" l="0" r="0" t="0"/>
            <a:stretch/>
          </p:blipFill>
          <p:spPr>
            <a:xfrm>
              <a:off x="220832" y="0"/>
              <a:ext cx="259975" cy="259975"/>
            </a:xfrm>
            <a:prstGeom prst="rect">
              <a:avLst/>
            </a:prstGeom>
            <a:noFill/>
            <a:ln>
              <a:noFill/>
            </a:ln>
          </p:spPr>
        </p:pic>
        <p:pic>
          <p:nvPicPr>
            <p:cNvPr id="103" name="Google Shape;103;p14"/>
            <p:cNvPicPr preferRelativeResize="0"/>
            <p:nvPr/>
          </p:nvPicPr>
          <p:blipFill rotWithShape="1">
            <a:blip r:embed="rId6">
              <a:alphaModFix/>
            </a:blip>
            <a:srcRect b="0" l="0" r="0" t="0"/>
            <a:stretch/>
          </p:blipFill>
          <p:spPr>
            <a:xfrm>
              <a:off x="220832" y="445394"/>
              <a:ext cx="259975" cy="259975"/>
            </a:xfrm>
            <a:prstGeom prst="rect">
              <a:avLst/>
            </a:prstGeom>
            <a:noFill/>
            <a:ln>
              <a:noFill/>
            </a:ln>
          </p:spPr>
        </p:pic>
      </p:grpSp>
      <p:pic>
        <p:nvPicPr>
          <p:cNvPr id="104" name="Google Shape;104;p14"/>
          <p:cNvPicPr preferRelativeResize="0"/>
          <p:nvPr/>
        </p:nvPicPr>
        <p:blipFill rotWithShape="1">
          <a:blip r:embed="rId7">
            <a:alphaModFix/>
          </a:blip>
          <a:srcRect b="0" l="0" r="0" t="0"/>
          <a:stretch/>
        </p:blipFill>
        <p:spPr>
          <a:xfrm rot="5400000">
            <a:off x="2191900" y="1547925"/>
            <a:ext cx="561850" cy="2888250"/>
          </a:xfrm>
          <a:prstGeom prst="rect">
            <a:avLst/>
          </a:prstGeom>
          <a:noFill/>
          <a:ln>
            <a:noFill/>
          </a:ln>
        </p:spPr>
      </p:pic>
      <p:sp>
        <p:nvSpPr>
          <p:cNvPr id="105" name="Google Shape;105;p14"/>
          <p:cNvSpPr txBox="1"/>
          <p:nvPr/>
        </p:nvSpPr>
        <p:spPr>
          <a:xfrm>
            <a:off x="1028700" y="1839592"/>
            <a:ext cx="7507800" cy="1286700"/>
          </a:xfrm>
          <a:prstGeom prst="rect">
            <a:avLst/>
          </a:prstGeom>
          <a:noFill/>
          <a:ln>
            <a:noFill/>
          </a:ln>
        </p:spPr>
        <p:txBody>
          <a:bodyPr anchorCtr="0" anchor="t" bIns="0" lIns="0" spcFirstLastPara="1" rIns="0" wrap="square" tIns="0">
            <a:spAutoFit/>
          </a:bodyPr>
          <a:lstStyle/>
          <a:p>
            <a:pPr indent="0" lvl="0" marL="0" marR="0" rtl="0" algn="l">
              <a:lnSpc>
                <a:spcPct val="115983"/>
              </a:lnSpc>
              <a:spcBef>
                <a:spcPts val="0"/>
              </a:spcBef>
              <a:spcAft>
                <a:spcPts val="0"/>
              </a:spcAft>
              <a:buNone/>
            </a:pPr>
            <a:r>
              <a:rPr b="0" i="0" lang="en-US" sz="6000" u="none" cap="none" strike="noStrike">
                <a:solidFill>
                  <a:srgbClr val="FFFFFF"/>
                </a:solidFill>
                <a:latin typeface="Rubik"/>
                <a:ea typeface="Rubik"/>
                <a:cs typeface="Rubik"/>
                <a:sym typeface="Rubik"/>
              </a:rPr>
              <a:t>LEAGUE MISSION</a:t>
            </a:r>
            <a:endParaRPr/>
          </a:p>
          <a:p>
            <a:pPr indent="0" lvl="0" marL="0" marR="0" rtl="0" algn="l">
              <a:lnSpc>
                <a:spcPct val="115983"/>
              </a:lnSpc>
              <a:spcBef>
                <a:spcPts val="0"/>
              </a:spcBef>
              <a:spcAft>
                <a:spcPts val="0"/>
              </a:spcAft>
              <a:buNone/>
            </a:pPr>
            <a:r>
              <a:t/>
            </a:r>
            <a:endParaRPr/>
          </a:p>
        </p:txBody>
      </p:sp>
      <p:sp>
        <p:nvSpPr>
          <p:cNvPr id="106" name="Google Shape;106;p14"/>
          <p:cNvSpPr txBox="1"/>
          <p:nvPr/>
        </p:nvSpPr>
        <p:spPr>
          <a:xfrm>
            <a:off x="1028700" y="4072359"/>
            <a:ext cx="7182300" cy="409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sng" cap="none" strike="noStrike">
                <a:solidFill>
                  <a:srgbClr val="FFFFFF"/>
                </a:solidFill>
                <a:latin typeface="Raleway"/>
                <a:ea typeface="Raleway"/>
                <a:cs typeface="Raleway"/>
                <a:sym typeface="Raleway"/>
              </a:rPr>
              <a:t>Mission</a:t>
            </a:r>
            <a:endParaRPr b="1" i="0" sz="2000" u="sng" cap="none" strike="noStrike">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b="1" lang="en-US" sz="2000">
                <a:solidFill>
                  <a:srgbClr val="FFFFFF"/>
                </a:solidFill>
                <a:latin typeface="Raleway"/>
                <a:ea typeface="Raleway"/>
                <a:cs typeface="Raleway"/>
                <a:sym typeface="Raleway"/>
              </a:rPr>
              <a:t>To create a competitive environment throughout the season at the lowest possible cost.</a:t>
            </a:r>
            <a:endParaRPr b="1"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b="1" lang="en-US" sz="2000">
                <a:solidFill>
                  <a:srgbClr val="FFFFFF"/>
                </a:solidFill>
                <a:latin typeface="Raleway"/>
                <a:ea typeface="Raleway"/>
                <a:cs typeface="Raleway"/>
                <a:sym typeface="Raleway"/>
              </a:rPr>
              <a:t>To  enhance the tournament experience for athletes, parents, coaches and directors.</a:t>
            </a:r>
            <a:endParaRPr b="1"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b="1" lang="en-US" sz="2000">
                <a:solidFill>
                  <a:srgbClr val="FFFFFF"/>
                </a:solidFill>
                <a:latin typeface="Raleway"/>
                <a:ea typeface="Raleway"/>
                <a:cs typeface="Raleway"/>
                <a:sym typeface="Raleway"/>
              </a:rPr>
              <a:t>To establish a tournament schedule that ensures quality and competition  year after year.</a:t>
            </a:r>
            <a:endParaRPr b="1"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b="1" lang="en-US" sz="2000">
                <a:solidFill>
                  <a:srgbClr val="FFFFFF"/>
                </a:solidFill>
                <a:latin typeface="Raleway"/>
                <a:ea typeface="Raleway"/>
                <a:cs typeface="Raleway"/>
                <a:sym typeface="Raleway"/>
              </a:rPr>
              <a:t>To promote the local clubs and their athletes.</a:t>
            </a:r>
            <a:endParaRPr b="1" sz="2000">
              <a:solidFill>
                <a:srgbClr val="FFFFFF"/>
              </a:solidFill>
              <a:latin typeface="Raleway"/>
              <a:ea typeface="Raleway"/>
              <a:cs typeface="Raleway"/>
              <a:sym typeface="Raleway"/>
            </a:endParaRPr>
          </a:p>
          <a:p>
            <a:pPr indent="0" lvl="0" marL="0" marR="0" rtl="0" algn="l">
              <a:lnSpc>
                <a:spcPct val="140000"/>
              </a:lnSpc>
              <a:spcBef>
                <a:spcPts val="0"/>
              </a:spcBef>
              <a:spcAft>
                <a:spcPts val="0"/>
              </a:spcAft>
              <a:buNone/>
            </a:pPr>
            <a:r>
              <a:t/>
            </a:r>
            <a:endParaRPr b="1" sz="2000" u="sng">
              <a:solidFill>
                <a:srgbClr val="FFFFFF"/>
              </a:solidFill>
              <a:latin typeface="Raleway"/>
              <a:ea typeface="Raleway"/>
              <a:cs typeface="Raleway"/>
              <a:sym typeface="Raleway"/>
            </a:endParaRPr>
          </a:p>
          <a:p>
            <a:pPr indent="0" lvl="0" marL="0" marR="0" rtl="0" algn="l">
              <a:lnSpc>
                <a:spcPct val="140000"/>
              </a:lnSpc>
              <a:spcBef>
                <a:spcPts val="0"/>
              </a:spcBef>
              <a:spcAft>
                <a:spcPts val="0"/>
              </a:spcAft>
              <a:buNone/>
            </a:pPr>
            <a:r>
              <a:t/>
            </a:r>
            <a:endParaRPr/>
          </a:p>
        </p:txBody>
      </p:sp>
      <p:sp>
        <p:nvSpPr>
          <p:cNvPr id="107" name="Google Shape;107;p14"/>
          <p:cNvSpPr txBox="1"/>
          <p:nvPr/>
        </p:nvSpPr>
        <p:spPr>
          <a:xfrm>
            <a:off x="1839025" y="981075"/>
            <a:ext cx="27807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a:ea typeface="Raleway"/>
                <a:cs typeface="Raleway"/>
                <a:sym typeface="Raleway"/>
              </a:rPr>
              <a:t>FLORIDA JUNIORS </a:t>
            </a:r>
            <a:r>
              <a:rPr b="1" lang="en-US" sz="1800">
                <a:solidFill>
                  <a:srgbClr val="FFFFFF"/>
                </a:solidFill>
                <a:latin typeface="Raleway"/>
                <a:ea typeface="Raleway"/>
                <a:cs typeface="Raleway"/>
                <a:sym typeface="Raleway"/>
              </a:rPr>
              <a:t>POWER</a:t>
            </a:r>
            <a:r>
              <a:rPr b="1" i="0" lang="en-US" sz="1800" u="none" cap="none" strike="noStrike">
                <a:solidFill>
                  <a:srgbClr val="FFFFFF"/>
                </a:solidFill>
                <a:latin typeface="Raleway"/>
                <a:ea typeface="Raleway"/>
                <a:cs typeface="Raleway"/>
                <a:sym typeface="Raleway"/>
              </a:rPr>
              <a:t> LEAGUE</a:t>
            </a:r>
            <a:endParaRPr/>
          </a:p>
        </p:txBody>
      </p:sp>
      <p:pic>
        <p:nvPicPr>
          <p:cNvPr id="108" name="Google Shape;108;p14"/>
          <p:cNvPicPr preferRelativeResize="0"/>
          <p:nvPr/>
        </p:nvPicPr>
        <p:blipFill rotWithShape="1">
          <a:blip r:embed="rId8">
            <a:alphaModFix/>
          </a:blip>
          <a:srcRect b="7227" l="0" r="0" t="0"/>
          <a:stretch/>
        </p:blipFill>
        <p:spPr>
          <a:xfrm>
            <a:off x="831550" y="981072"/>
            <a:ext cx="899681" cy="6651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5"/>
          <p:cNvPicPr preferRelativeResize="0"/>
          <p:nvPr/>
        </p:nvPicPr>
        <p:blipFill rotWithShape="1">
          <a:blip r:embed="rId3">
            <a:alphaModFix/>
          </a:blip>
          <a:srcRect b="0" l="0" r="0" t="0"/>
          <a:stretch/>
        </p:blipFill>
        <p:spPr>
          <a:xfrm rot="5400000">
            <a:off x="10998250" y="2980450"/>
            <a:ext cx="7791850" cy="6821250"/>
          </a:xfrm>
          <a:prstGeom prst="rect">
            <a:avLst/>
          </a:prstGeom>
          <a:noFill/>
          <a:ln>
            <a:noFill/>
          </a:ln>
        </p:spPr>
      </p:pic>
      <p:pic>
        <p:nvPicPr>
          <p:cNvPr id="114" name="Google Shape;114;p15"/>
          <p:cNvPicPr preferRelativeResize="0"/>
          <p:nvPr/>
        </p:nvPicPr>
        <p:blipFill rotWithShape="1">
          <a:blip r:embed="rId4">
            <a:alphaModFix/>
          </a:blip>
          <a:srcRect b="0" l="18173" r="18173" t="0"/>
          <a:stretch/>
        </p:blipFill>
        <p:spPr>
          <a:xfrm>
            <a:off x="9467272" y="1028700"/>
            <a:ext cx="7792025" cy="8229598"/>
          </a:xfrm>
          <a:prstGeom prst="rect">
            <a:avLst/>
          </a:prstGeom>
          <a:noFill/>
          <a:ln>
            <a:noFill/>
          </a:ln>
        </p:spPr>
      </p:pic>
      <p:sp>
        <p:nvSpPr>
          <p:cNvPr id="115" name="Google Shape;115;p15"/>
          <p:cNvSpPr txBox="1"/>
          <p:nvPr/>
        </p:nvSpPr>
        <p:spPr>
          <a:xfrm>
            <a:off x="1089300" y="2482673"/>
            <a:ext cx="7065900" cy="923400"/>
          </a:xfrm>
          <a:prstGeom prst="rect">
            <a:avLst/>
          </a:prstGeom>
          <a:noFill/>
          <a:ln>
            <a:noFill/>
          </a:ln>
        </p:spPr>
        <p:txBody>
          <a:bodyPr anchorCtr="0" anchor="t" bIns="0" lIns="0" spcFirstLastPara="1" rIns="0" wrap="square" tIns="0">
            <a:spAutoFit/>
          </a:bodyPr>
          <a:lstStyle/>
          <a:p>
            <a:pPr indent="0" lvl="0" marL="0" marR="0" rtl="0" algn="l">
              <a:lnSpc>
                <a:spcPct val="115983"/>
              </a:lnSpc>
              <a:spcBef>
                <a:spcPts val="0"/>
              </a:spcBef>
              <a:spcAft>
                <a:spcPts val="0"/>
              </a:spcAft>
              <a:buNone/>
            </a:pPr>
            <a:r>
              <a:rPr lang="en-US" sz="6000">
                <a:latin typeface="Rubik"/>
                <a:ea typeface="Rubik"/>
                <a:cs typeface="Rubik"/>
                <a:sym typeface="Rubik"/>
              </a:rPr>
              <a:t>PARTICIPATION</a:t>
            </a:r>
            <a:endParaRPr/>
          </a:p>
        </p:txBody>
      </p:sp>
      <p:sp>
        <p:nvSpPr>
          <p:cNvPr id="116" name="Google Shape;116;p15"/>
          <p:cNvSpPr txBox="1"/>
          <p:nvPr/>
        </p:nvSpPr>
        <p:spPr>
          <a:xfrm>
            <a:off x="1129376" y="3686950"/>
            <a:ext cx="7065900" cy="5910600"/>
          </a:xfrm>
          <a:prstGeom prst="rect">
            <a:avLst/>
          </a:prstGeom>
          <a:noFill/>
          <a:ln>
            <a:noFill/>
          </a:ln>
        </p:spPr>
        <p:txBody>
          <a:bodyPr anchorCtr="0" anchor="t" bIns="0" lIns="0" spcFirstLastPara="1" rIns="0" wrap="square" tIns="0">
            <a:spAutoFit/>
          </a:bodyPr>
          <a:lstStyle/>
          <a:p>
            <a:pPr indent="-215900" lvl="1" marL="431801" marR="0" rtl="0" algn="l">
              <a:lnSpc>
                <a:spcPct val="140000"/>
              </a:lnSpc>
              <a:spcBef>
                <a:spcPts val="0"/>
              </a:spcBef>
              <a:spcAft>
                <a:spcPts val="0"/>
              </a:spcAft>
              <a:buSzPts val="2000"/>
              <a:buChar char="•"/>
            </a:pPr>
            <a:r>
              <a:rPr lang="en-US" sz="2000">
                <a:latin typeface="Raleway"/>
                <a:ea typeface="Raleway"/>
                <a:cs typeface="Raleway"/>
                <a:sym typeface="Raleway"/>
              </a:rPr>
              <a:t>In order to participate, be ranked, and win the Power League:</a:t>
            </a:r>
            <a:endParaRPr sz="2000">
              <a:latin typeface="Raleway"/>
              <a:ea typeface="Raleway"/>
              <a:cs typeface="Raleway"/>
              <a:sym typeface="Raleway"/>
            </a:endParaRPr>
          </a:p>
          <a:p>
            <a:pPr indent="-355600" lvl="2" marL="1371600" marR="0" rtl="0" algn="l">
              <a:lnSpc>
                <a:spcPct val="140000"/>
              </a:lnSpc>
              <a:spcBef>
                <a:spcPts val="0"/>
              </a:spcBef>
              <a:spcAft>
                <a:spcPts val="0"/>
              </a:spcAft>
              <a:buSzPts val="2000"/>
              <a:buChar char="■"/>
            </a:pPr>
            <a:r>
              <a:rPr lang="en-US" sz="2000">
                <a:latin typeface="Raleway"/>
                <a:ea typeface="Raleway"/>
                <a:cs typeface="Raleway"/>
                <a:sym typeface="Raleway"/>
              </a:rPr>
              <a:t>Participate in initial ranking event (December Winter Warmup)</a:t>
            </a:r>
            <a:endParaRPr sz="2000">
              <a:latin typeface="Raleway"/>
              <a:ea typeface="Raleway"/>
              <a:cs typeface="Raleway"/>
              <a:sym typeface="Raleway"/>
            </a:endParaRPr>
          </a:p>
          <a:p>
            <a:pPr indent="-355600" lvl="2" marL="1371600" marR="0" rtl="0" algn="l">
              <a:lnSpc>
                <a:spcPct val="140000"/>
              </a:lnSpc>
              <a:spcBef>
                <a:spcPts val="0"/>
              </a:spcBef>
              <a:spcAft>
                <a:spcPts val="0"/>
              </a:spcAft>
              <a:buSzPts val="2000"/>
              <a:buFont typeface="Raleway"/>
              <a:buChar char="■"/>
            </a:pPr>
            <a:r>
              <a:rPr lang="en-US" sz="2000">
                <a:latin typeface="Raleway"/>
                <a:ea typeface="Raleway"/>
                <a:cs typeface="Raleway"/>
                <a:sym typeface="Raleway"/>
              </a:rPr>
              <a:t>Play in two of the three Power Pool events (see event schedule on next slide). </a:t>
            </a:r>
            <a:endParaRPr sz="2000">
              <a:latin typeface="Raleway"/>
              <a:ea typeface="Raleway"/>
              <a:cs typeface="Raleway"/>
              <a:sym typeface="Raleway"/>
            </a:endParaRPr>
          </a:p>
          <a:p>
            <a:pPr indent="-355600" lvl="2" marL="1371600" marR="0" rtl="0" algn="l">
              <a:lnSpc>
                <a:spcPct val="140000"/>
              </a:lnSpc>
              <a:spcBef>
                <a:spcPts val="0"/>
              </a:spcBef>
              <a:spcAft>
                <a:spcPts val="0"/>
              </a:spcAft>
              <a:buSzPts val="2000"/>
              <a:buFont typeface="Raleway"/>
              <a:buChar char="■"/>
            </a:pPr>
            <a:r>
              <a:rPr lang="en-US" sz="2000">
                <a:latin typeface="Raleway"/>
                <a:ea typeface="Raleway"/>
                <a:cs typeface="Raleway"/>
                <a:sym typeface="Raleway"/>
              </a:rPr>
              <a:t>Participate in the Championship Event (May Clash of Champions. </a:t>
            </a:r>
            <a:endParaRPr sz="2000">
              <a:latin typeface="Raleway"/>
              <a:ea typeface="Raleway"/>
              <a:cs typeface="Raleway"/>
              <a:sym typeface="Raleway"/>
            </a:endParaRPr>
          </a:p>
          <a:p>
            <a:pPr indent="0" lvl="0" marL="0" marR="0" rtl="0" algn="l">
              <a:lnSpc>
                <a:spcPct val="140000"/>
              </a:lnSpc>
              <a:spcBef>
                <a:spcPts val="0"/>
              </a:spcBef>
              <a:spcAft>
                <a:spcPts val="0"/>
              </a:spcAft>
              <a:buNone/>
            </a:pPr>
            <a:r>
              <a:t/>
            </a:r>
            <a:endParaRPr sz="2000">
              <a:latin typeface="Raleway"/>
              <a:ea typeface="Raleway"/>
              <a:cs typeface="Raleway"/>
              <a:sym typeface="Raleway"/>
            </a:endParaRPr>
          </a:p>
          <a:p>
            <a:pPr indent="0" lvl="0" marL="0" marR="0" rtl="0" algn="l">
              <a:lnSpc>
                <a:spcPct val="140000"/>
              </a:lnSpc>
              <a:spcBef>
                <a:spcPts val="0"/>
              </a:spcBef>
              <a:spcAft>
                <a:spcPts val="0"/>
              </a:spcAft>
              <a:buNone/>
            </a:pPr>
            <a:r>
              <a:rPr lang="en-US" sz="2000">
                <a:latin typeface="Raleway"/>
                <a:ea typeface="Raleway"/>
                <a:cs typeface="Raleway"/>
                <a:sym typeface="Raleway"/>
              </a:rPr>
              <a:t>Teams that do not meet these criteria, but still play in the “power league divisions” at events, will not be ranked nor able to play for the power league Championship at the end of the season. </a:t>
            </a:r>
            <a:endParaRPr sz="2000">
              <a:latin typeface="Raleway"/>
              <a:ea typeface="Raleway"/>
              <a:cs typeface="Raleway"/>
              <a:sym typeface="Raleway"/>
            </a:endParaRPr>
          </a:p>
          <a:p>
            <a:pPr indent="0" lvl="0" marL="0" marR="0" rtl="0" algn="l">
              <a:lnSpc>
                <a:spcPct val="140000"/>
              </a:lnSpc>
              <a:spcBef>
                <a:spcPts val="0"/>
              </a:spcBef>
              <a:spcAft>
                <a:spcPts val="0"/>
              </a:spcAft>
              <a:buNone/>
            </a:pPr>
            <a:r>
              <a:t/>
            </a:r>
            <a:endParaRPr b="0" i="0" sz="2000" u="none" cap="none" strike="noStrike">
              <a:solidFill>
                <a:srgbClr val="000000"/>
              </a:solidFill>
              <a:latin typeface="Raleway"/>
              <a:ea typeface="Raleway"/>
              <a:cs typeface="Raleway"/>
              <a:sym typeface="Raleway"/>
            </a:endParaRPr>
          </a:p>
        </p:txBody>
      </p:sp>
      <p:sp>
        <p:nvSpPr>
          <p:cNvPr id="117" name="Google Shape;117;p15"/>
          <p:cNvSpPr txBox="1"/>
          <p:nvPr/>
        </p:nvSpPr>
        <p:spPr>
          <a:xfrm>
            <a:off x="1841431" y="981075"/>
            <a:ext cx="27807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1800">
                <a:latin typeface="Raleway"/>
                <a:ea typeface="Raleway"/>
                <a:cs typeface="Raleway"/>
                <a:sym typeface="Raleway"/>
              </a:rPr>
              <a:t>FLORIDA JUNIORS POWER LEAGUE</a:t>
            </a:r>
            <a:endParaRPr b="1" sz="1800">
              <a:latin typeface="Raleway"/>
              <a:ea typeface="Raleway"/>
              <a:cs typeface="Raleway"/>
              <a:sym typeface="Raleway"/>
            </a:endParaRPr>
          </a:p>
        </p:txBody>
      </p:sp>
      <p:pic>
        <p:nvPicPr>
          <p:cNvPr id="118" name="Google Shape;118;p15"/>
          <p:cNvPicPr preferRelativeResize="0"/>
          <p:nvPr/>
        </p:nvPicPr>
        <p:blipFill rotWithShape="1">
          <a:blip r:embed="rId5">
            <a:alphaModFix/>
          </a:blip>
          <a:srcRect b="0" l="0" r="0" t="0"/>
          <a:stretch/>
        </p:blipFill>
        <p:spPr>
          <a:xfrm>
            <a:off x="0" y="0"/>
            <a:ext cx="261850" cy="1539225"/>
          </a:xfrm>
          <a:prstGeom prst="rect">
            <a:avLst/>
          </a:prstGeom>
          <a:noFill/>
          <a:ln>
            <a:noFill/>
          </a:ln>
        </p:spPr>
      </p:pic>
      <p:pic>
        <p:nvPicPr>
          <p:cNvPr id="119" name="Google Shape;119;p15"/>
          <p:cNvPicPr preferRelativeResize="0"/>
          <p:nvPr/>
        </p:nvPicPr>
        <p:blipFill rotWithShape="1">
          <a:blip r:embed="rId6">
            <a:alphaModFix/>
          </a:blip>
          <a:srcRect b="0" l="0" r="0" t="0"/>
          <a:stretch/>
        </p:blipFill>
        <p:spPr>
          <a:xfrm>
            <a:off x="8804125" y="0"/>
            <a:ext cx="1326300" cy="1570750"/>
          </a:xfrm>
          <a:prstGeom prst="rect">
            <a:avLst/>
          </a:prstGeom>
          <a:noFill/>
          <a:ln>
            <a:noFill/>
          </a:ln>
        </p:spPr>
      </p:pic>
      <p:pic>
        <p:nvPicPr>
          <p:cNvPr id="120" name="Google Shape;120;p15"/>
          <p:cNvPicPr preferRelativeResize="0"/>
          <p:nvPr/>
        </p:nvPicPr>
        <p:blipFill rotWithShape="1">
          <a:blip r:embed="rId7">
            <a:alphaModFix/>
          </a:blip>
          <a:srcRect b="7227" l="0" r="0" t="0"/>
          <a:stretch/>
        </p:blipFill>
        <p:spPr>
          <a:xfrm>
            <a:off x="831550" y="981072"/>
            <a:ext cx="899681" cy="665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6"/>
          <p:cNvPicPr preferRelativeResize="0"/>
          <p:nvPr/>
        </p:nvPicPr>
        <p:blipFill rotWithShape="1">
          <a:blip r:embed="rId3">
            <a:alphaModFix/>
          </a:blip>
          <a:srcRect b="0" l="21623" r="21623" t="0"/>
          <a:stretch/>
        </p:blipFill>
        <p:spPr>
          <a:xfrm>
            <a:off x="1028700" y="1028700"/>
            <a:ext cx="6997371" cy="9258299"/>
          </a:xfrm>
          <a:prstGeom prst="rect">
            <a:avLst/>
          </a:prstGeom>
          <a:noFill/>
          <a:ln>
            <a:noFill/>
          </a:ln>
        </p:spPr>
      </p:pic>
      <p:pic>
        <p:nvPicPr>
          <p:cNvPr id="126" name="Google Shape;126;p16"/>
          <p:cNvPicPr preferRelativeResize="0"/>
          <p:nvPr/>
        </p:nvPicPr>
        <p:blipFill rotWithShape="1">
          <a:blip r:embed="rId4">
            <a:alphaModFix/>
          </a:blip>
          <a:srcRect b="0" l="0" r="0" t="0"/>
          <a:stretch/>
        </p:blipFill>
        <p:spPr>
          <a:xfrm>
            <a:off x="0" y="786250"/>
            <a:ext cx="5567075" cy="4614425"/>
          </a:xfrm>
          <a:prstGeom prst="rect">
            <a:avLst/>
          </a:prstGeom>
          <a:noFill/>
          <a:ln>
            <a:noFill/>
          </a:ln>
        </p:spPr>
      </p:pic>
      <p:pic>
        <p:nvPicPr>
          <p:cNvPr id="127" name="Google Shape;127;p16"/>
          <p:cNvPicPr preferRelativeResize="0"/>
          <p:nvPr/>
        </p:nvPicPr>
        <p:blipFill rotWithShape="1">
          <a:blip r:embed="rId5">
            <a:alphaModFix/>
          </a:blip>
          <a:srcRect b="0" l="15496" r="15496" t="0"/>
          <a:stretch/>
        </p:blipFill>
        <p:spPr>
          <a:xfrm>
            <a:off x="0" y="-1633"/>
            <a:ext cx="5325182" cy="5143500"/>
          </a:xfrm>
          <a:prstGeom prst="rect">
            <a:avLst/>
          </a:prstGeom>
          <a:noFill/>
          <a:ln>
            <a:noFill/>
          </a:ln>
        </p:spPr>
      </p:pic>
      <p:sp>
        <p:nvSpPr>
          <p:cNvPr id="128" name="Google Shape;128;p16"/>
          <p:cNvSpPr txBox="1"/>
          <p:nvPr/>
        </p:nvSpPr>
        <p:spPr>
          <a:xfrm>
            <a:off x="9144000" y="2419617"/>
            <a:ext cx="8115300" cy="18285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lang="en-US" sz="5500">
                <a:latin typeface="Rubik"/>
                <a:ea typeface="Rubik"/>
                <a:cs typeface="Rubik"/>
                <a:sym typeface="Rubik"/>
              </a:rPr>
              <a:t>TOURNAMENT SCHEDULE</a:t>
            </a:r>
            <a:endParaRPr/>
          </a:p>
        </p:txBody>
      </p:sp>
      <p:sp>
        <p:nvSpPr>
          <p:cNvPr id="129" name="Google Shape;129;p16"/>
          <p:cNvSpPr txBox="1"/>
          <p:nvPr/>
        </p:nvSpPr>
        <p:spPr>
          <a:xfrm>
            <a:off x="9144000" y="4855760"/>
            <a:ext cx="8115300" cy="4546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1800">
                <a:latin typeface="Raleway"/>
                <a:ea typeface="Raleway"/>
                <a:cs typeface="Raleway"/>
                <a:sym typeface="Raleway"/>
              </a:rPr>
              <a:t>Mandatory Events</a:t>
            </a:r>
            <a:endParaRPr b="1" sz="1800">
              <a:latin typeface="Raleway"/>
              <a:ea typeface="Raleway"/>
              <a:cs typeface="Raleway"/>
              <a:sym typeface="Raleway"/>
            </a:endParaRPr>
          </a:p>
          <a:p>
            <a:pPr indent="0" lvl="0" marL="0" marR="0" rtl="0" algn="l">
              <a:lnSpc>
                <a:spcPct val="140000"/>
              </a:lnSpc>
              <a:spcBef>
                <a:spcPts val="0"/>
              </a:spcBef>
              <a:spcAft>
                <a:spcPts val="0"/>
              </a:spcAft>
              <a:buClr>
                <a:schemeClr val="dk1"/>
              </a:buClr>
              <a:buSzPts val="1100"/>
              <a:buFont typeface="Arial"/>
              <a:buNone/>
            </a:pPr>
            <a:r>
              <a:rPr b="1" lang="en-US" sz="1500" u="sng">
                <a:solidFill>
                  <a:srgbClr val="FF0000"/>
                </a:solidFill>
                <a:latin typeface="Raleway"/>
                <a:ea typeface="Raleway"/>
                <a:cs typeface="Raleway"/>
                <a:sym typeface="Raleway"/>
              </a:rPr>
              <a:t>**December 9 - 10, 2024 Winter Warmup** </a:t>
            </a:r>
            <a:r>
              <a:rPr lang="en-US" sz="1500">
                <a:latin typeface="Raleway"/>
                <a:ea typeface="Raleway"/>
                <a:cs typeface="Raleway"/>
                <a:sym typeface="Raleway"/>
              </a:rPr>
              <a:t>- Ft. Lauderdale CC</a:t>
            </a:r>
            <a:endParaRPr sz="1500">
              <a:latin typeface="Raleway"/>
              <a:ea typeface="Raleway"/>
              <a:cs typeface="Raleway"/>
              <a:sym typeface="Raleway"/>
            </a:endParaRPr>
          </a:p>
          <a:p>
            <a:pPr indent="-323850" lvl="0" marL="914400" marR="0" rtl="0" algn="l">
              <a:lnSpc>
                <a:spcPct val="140000"/>
              </a:lnSpc>
              <a:spcBef>
                <a:spcPts val="0"/>
              </a:spcBef>
              <a:spcAft>
                <a:spcPts val="0"/>
              </a:spcAft>
              <a:buSzPts val="1500"/>
              <a:buFont typeface="Raleway"/>
              <a:buChar char="●"/>
            </a:pPr>
            <a:r>
              <a:rPr lang="en-US" sz="1500">
                <a:latin typeface="Raleway"/>
                <a:ea typeface="Raleway"/>
                <a:cs typeface="Raleway"/>
                <a:sym typeface="Raleway"/>
              </a:rPr>
              <a:t>Teams must participate in this event in order to be initially ranked within the power league. This event is mandatory for ALL teams wishing to play in the Power League.</a:t>
            </a:r>
            <a:endParaRPr sz="1500">
              <a:latin typeface="Raleway"/>
              <a:ea typeface="Raleway"/>
              <a:cs typeface="Raleway"/>
              <a:sym typeface="Raleway"/>
            </a:endParaRPr>
          </a:p>
          <a:p>
            <a:pPr indent="0" lvl="0" marL="0" marR="0" rtl="0" algn="l">
              <a:lnSpc>
                <a:spcPct val="140000"/>
              </a:lnSpc>
              <a:spcBef>
                <a:spcPts val="0"/>
              </a:spcBef>
              <a:spcAft>
                <a:spcPts val="0"/>
              </a:spcAft>
              <a:buNone/>
            </a:pPr>
            <a:r>
              <a:rPr b="1" lang="en-US" sz="1500" u="sng">
                <a:solidFill>
                  <a:srgbClr val="FF0000"/>
                </a:solidFill>
                <a:latin typeface="Raleway"/>
                <a:ea typeface="Raleway"/>
                <a:cs typeface="Raleway"/>
                <a:sym typeface="Raleway"/>
              </a:rPr>
              <a:t>**May 18-19, 2024 Clash of Champions </a:t>
            </a:r>
            <a:r>
              <a:rPr lang="en-US" sz="1500">
                <a:latin typeface="Raleway"/>
                <a:ea typeface="Raleway"/>
                <a:cs typeface="Raleway"/>
                <a:sym typeface="Raleway"/>
              </a:rPr>
              <a:t>- Ft. Lauderdale CC</a:t>
            </a:r>
            <a:endParaRPr sz="1500">
              <a:latin typeface="Raleway"/>
              <a:ea typeface="Raleway"/>
              <a:cs typeface="Raleway"/>
              <a:sym typeface="Raleway"/>
            </a:endParaRPr>
          </a:p>
          <a:p>
            <a:pPr indent="-323850" lvl="0" marL="914400" marR="0" rtl="0" algn="l">
              <a:lnSpc>
                <a:spcPct val="140000"/>
              </a:lnSpc>
              <a:spcBef>
                <a:spcPts val="0"/>
              </a:spcBef>
              <a:spcAft>
                <a:spcPts val="0"/>
              </a:spcAft>
              <a:buSzPts val="1500"/>
              <a:buFont typeface="Raleway"/>
              <a:buChar char="●"/>
            </a:pPr>
            <a:r>
              <a:rPr lang="en-US" sz="1500">
                <a:latin typeface="Raleway"/>
                <a:ea typeface="Raleway"/>
                <a:cs typeface="Raleway"/>
                <a:sym typeface="Raleway"/>
              </a:rPr>
              <a:t>This event will serve as the power league finals. </a:t>
            </a:r>
            <a:endParaRPr sz="1500">
              <a:latin typeface="Raleway"/>
              <a:ea typeface="Raleway"/>
              <a:cs typeface="Raleway"/>
              <a:sym typeface="Raleway"/>
            </a:endParaRPr>
          </a:p>
          <a:p>
            <a:pPr indent="0" lvl="0" marL="0" marR="0" rtl="0" algn="l">
              <a:lnSpc>
                <a:spcPct val="140000"/>
              </a:lnSpc>
              <a:spcBef>
                <a:spcPts val="0"/>
              </a:spcBef>
              <a:spcAft>
                <a:spcPts val="0"/>
              </a:spcAft>
              <a:buNone/>
            </a:pPr>
            <a:r>
              <a:t/>
            </a:r>
            <a:endParaRPr>
              <a:latin typeface="Raleway"/>
              <a:ea typeface="Raleway"/>
              <a:cs typeface="Raleway"/>
              <a:sym typeface="Raleway"/>
            </a:endParaRPr>
          </a:p>
          <a:p>
            <a:pPr indent="0" lvl="0" marL="0" marR="0" rtl="0" algn="l">
              <a:lnSpc>
                <a:spcPct val="140000"/>
              </a:lnSpc>
              <a:spcBef>
                <a:spcPts val="0"/>
              </a:spcBef>
              <a:spcAft>
                <a:spcPts val="0"/>
              </a:spcAft>
              <a:buNone/>
            </a:pPr>
            <a:r>
              <a:rPr b="1" lang="en-US" sz="1700">
                <a:latin typeface="Raleway"/>
                <a:ea typeface="Raleway"/>
                <a:cs typeface="Raleway"/>
                <a:sym typeface="Raleway"/>
              </a:rPr>
              <a:t>Additional Events (Teams must participate in two out of the following below)</a:t>
            </a:r>
            <a:endParaRPr b="1" sz="1700">
              <a:latin typeface="Raleway"/>
              <a:ea typeface="Raleway"/>
              <a:cs typeface="Raleway"/>
              <a:sym typeface="Raleway"/>
            </a:endParaRPr>
          </a:p>
          <a:p>
            <a:pPr indent="0" lvl="0" marL="0" marR="0" rtl="0" algn="l">
              <a:lnSpc>
                <a:spcPct val="140000"/>
              </a:lnSpc>
              <a:spcBef>
                <a:spcPts val="0"/>
              </a:spcBef>
              <a:spcAft>
                <a:spcPts val="0"/>
              </a:spcAft>
              <a:buNone/>
            </a:pPr>
            <a:r>
              <a:rPr lang="en-US">
                <a:latin typeface="Raleway"/>
                <a:ea typeface="Raleway"/>
                <a:cs typeface="Raleway"/>
                <a:sym typeface="Raleway"/>
              </a:rPr>
              <a:t>January 20-21, 2024 Tamiami Open - Tamiami Fairgrounds </a:t>
            </a:r>
            <a:endParaRPr>
              <a:latin typeface="Raleway"/>
              <a:ea typeface="Raleway"/>
              <a:cs typeface="Raleway"/>
              <a:sym typeface="Raleway"/>
            </a:endParaRPr>
          </a:p>
          <a:p>
            <a:pPr indent="0" lvl="0" marL="0" marR="0" rtl="0" algn="l">
              <a:lnSpc>
                <a:spcPct val="140000"/>
              </a:lnSpc>
              <a:spcBef>
                <a:spcPts val="0"/>
              </a:spcBef>
              <a:spcAft>
                <a:spcPts val="0"/>
              </a:spcAft>
              <a:buNone/>
            </a:pPr>
            <a:r>
              <a:rPr lang="en-US">
                <a:latin typeface="Raleway"/>
                <a:ea typeface="Raleway"/>
                <a:cs typeface="Raleway"/>
                <a:sym typeface="Raleway"/>
              </a:rPr>
              <a:t>February 3 - 4, 2024 FL Frenzy - Miami Beach CC</a:t>
            </a:r>
            <a:endParaRPr>
              <a:latin typeface="Raleway"/>
              <a:ea typeface="Raleway"/>
              <a:cs typeface="Raleway"/>
              <a:sym typeface="Raleway"/>
            </a:endParaRPr>
          </a:p>
          <a:p>
            <a:pPr indent="0" lvl="0" marL="0" marR="0" rtl="0" algn="l">
              <a:lnSpc>
                <a:spcPct val="140000"/>
              </a:lnSpc>
              <a:spcBef>
                <a:spcPts val="0"/>
              </a:spcBef>
              <a:spcAft>
                <a:spcPts val="0"/>
              </a:spcAft>
              <a:buNone/>
            </a:pPr>
            <a:r>
              <a:rPr lang="en-US">
                <a:latin typeface="Raleway"/>
                <a:ea typeface="Raleway"/>
                <a:cs typeface="Raleway"/>
                <a:sym typeface="Raleway"/>
              </a:rPr>
              <a:t>April 27-28, 2024 Spring Bash - Ft. Lauderdale CC</a:t>
            </a:r>
            <a:endParaRPr>
              <a:latin typeface="Raleway"/>
              <a:ea typeface="Raleway"/>
              <a:cs typeface="Raleway"/>
              <a:sym typeface="Raleway"/>
            </a:endParaRPr>
          </a:p>
          <a:p>
            <a:pPr indent="0" lvl="0" marL="0" marR="0" rtl="0" algn="l">
              <a:lnSpc>
                <a:spcPct val="140000"/>
              </a:lnSpc>
              <a:spcBef>
                <a:spcPts val="0"/>
              </a:spcBef>
              <a:spcAft>
                <a:spcPts val="0"/>
              </a:spcAft>
              <a:buNone/>
            </a:pPr>
            <a:r>
              <a:t/>
            </a:r>
            <a:endParaRPr sz="2000">
              <a:latin typeface="Raleway"/>
              <a:ea typeface="Raleway"/>
              <a:cs typeface="Raleway"/>
              <a:sym typeface="Raleway"/>
            </a:endParaRPr>
          </a:p>
          <a:p>
            <a:pPr indent="0" lvl="0" marL="0" marR="0" rtl="0" algn="l">
              <a:lnSpc>
                <a:spcPct val="140000"/>
              </a:lnSpc>
              <a:spcBef>
                <a:spcPts val="0"/>
              </a:spcBef>
              <a:spcAft>
                <a:spcPts val="0"/>
              </a:spcAft>
              <a:buNone/>
            </a:pPr>
            <a:r>
              <a:t/>
            </a:r>
            <a:endParaRPr/>
          </a:p>
        </p:txBody>
      </p:sp>
      <p:sp>
        <p:nvSpPr>
          <p:cNvPr id="130" name="Google Shape;130;p16"/>
          <p:cNvSpPr txBox="1"/>
          <p:nvPr/>
        </p:nvSpPr>
        <p:spPr>
          <a:xfrm>
            <a:off x="9954325" y="981075"/>
            <a:ext cx="27807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1800">
                <a:latin typeface="Raleway"/>
                <a:ea typeface="Raleway"/>
                <a:cs typeface="Raleway"/>
                <a:sym typeface="Raleway"/>
              </a:rPr>
              <a:t>FLORIDA JUNIORS POWER LEAGUE</a:t>
            </a:r>
            <a:endParaRPr b="1" sz="1800">
              <a:latin typeface="Raleway"/>
              <a:ea typeface="Raleway"/>
              <a:cs typeface="Raleway"/>
              <a:sym typeface="Raleway"/>
            </a:endParaRPr>
          </a:p>
        </p:txBody>
      </p:sp>
      <p:pic>
        <p:nvPicPr>
          <p:cNvPr id="131" name="Google Shape;131;p16"/>
          <p:cNvPicPr preferRelativeResize="0"/>
          <p:nvPr/>
        </p:nvPicPr>
        <p:blipFill rotWithShape="1">
          <a:blip r:embed="rId6">
            <a:alphaModFix/>
          </a:blip>
          <a:srcRect b="0" l="0" r="0" t="0"/>
          <a:stretch/>
        </p:blipFill>
        <p:spPr>
          <a:xfrm>
            <a:off x="17683355" y="9644723"/>
            <a:ext cx="504975" cy="390720"/>
          </a:xfrm>
          <a:prstGeom prst="rect">
            <a:avLst/>
          </a:prstGeom>
          <a:noFill/>
          <a:ln>
            <a:noFill/>
          </a:ln>
        </p:spPr>
      </p:pic>
      <p:pic>
        <p:nvPicPr>
          <p:cNvPr id="132" name="Google Shape;132;p16"/>
          <p:cNvPicPr preferRelativeResize="0"/>
          <p:nvPr/>
        </p:nvPicPr>
        <p:blipFill rotWithShape="1">
          <a:blip r:embed="rId7">
            <a:alphaModFix/>
          </a:blip>
          <a:srcRect b="0" l="0" r="0" t="0"/>
          <a:stretch/>
        </p:blipFill>
        <p:spPr>
          <a:xfrm>
            <a:off x="17259300" y="9220665"/>
            <a:ext cx="424057" cy="424057"/>
          </a:xfrm>
          <a:prstGeom prst="rect">
            <a:avLst/>
          </a:prstGeom>
          <a:noFill/>
          <a:ln>
            <a:noFill/>
          </a:ln>
        </p:spPr>
      </p:pic>
      <p:pic>
        <p:nvPicPr>
          <p:cNvPr id="133" name="Google Shape;133;p16"/>
          <p:cNvPicPr preferRelativeResize="0"/>
          <p:nvPr/>
        </p:nvPicPr>
        <p:blipFill rotWithShape="1">
          <a:blip r:embed="rId8">
            <a:alphaModFix/>
          </a:blip>
          <a:srcRect b="0" l="0" r="0" t="0"/>
          <a:stretch/>
        </p:blipFill>
        <p:spPr>
          <a:xfrm>
            <a:off x="18021300" y="15102"/>
            <a:ext cx="266700" cy="3031273"/>
          </a:xfrm>
          <a:prstGeom prst="rect">
            <a:avLst/>
          </a:prstGeom>
          <a:noFill/>
          <a:ln>
            <a:noFill/>
          </a:ln>
        </p:spPr>
      </p:pic>
      <p:pic>
        <p:nvPicPr>
          <p:cNvPr id="134" name="Google Shape;134;p16"/>
          <p:cNvPicPr preferRelativeResize="0"/>
          <p:nvPr/>
        </p:nvPicPr>
        <p:blipFill rotWithShape="1">
          <a:blip r:embed="rId9">
            <a:alphaModFix/>
          </a:blip>
          <a:srcRect b="0" l="0" r="0" t="0"/>
          <a:stretch/>
        </p:blipFill>
        <p:spPr>
          <a:xfrm rot="-5400000">
            <a:off x="858224" y="8247190"/>
            <a:ext cx="340952" cy="649432"/>
          </a:xfrm>
          <a:prstGeom prst="rect">
            <a:avLst/>
          </a:prstGeom>
          <a:noFill/>
          <a:ln>
            <a:noFill/>
          </a:ln>
        </p:spPr>
      </p:pic>
      <p:pic>
        <p:nvPicPr>
          <p:cNvPr id="135" name="Google Shape;135;p16"/>
          <p:cNvPicPr preferRelativeResize="0"/>
          <p:nvPr/>
        </p:nvPicPr>
        <p:blipFill rotWithShape="1">
          <a:blip r:embed="rId9">
            <a:alphaModFix/>
          </a:blip>
          <a:srcRect b="0" l="0" r="0" t="0"/>
          <a:stretch/>
        </p:blipFill>
        <p:spPr>
          <a:xfrm rot="-5400000">
            <a:off x="858224" y="7224335"/>
            <a:ext cx="340952" cy="649432"/>
          </a:xfrm>
          <a:prstGeom prst="rect">
            <a:avLst/>
          </a:prstGeom>
          <a:noFill/>
          <a:ln>
            <a:noFill/>
          </a:ln>
        </p:spPr>
      </p:pic>
      <p:pic>
        <p:nvPicPr>
          <p:cNvPr id="136" name="Google Shape;136;p16"/>
          <p:cNvPicPr preferRelativeResize="0"/>
          <p:nvPr/>
        </p:nvPicPr>
        <p:blipFill rotWithShape="1">
          <a:blip r:embed="rId9">
            <a:alphaModFix/>
          </a:blip>
          <a:srcRect b="0" l="0" r="0" t="0"/>
          <a:stretch/>
        </p:blipFill>
        <p:spPr>
          <a:xfrm rot="-5400000">
            <a:off x="858224" y="7565287"/>
            <a:ext cx="340952" cy="649432"/>
          </a:xfrm>
          <a:prstGeom prst="rect">
            <a:avLst/>
          </a:prstGeom>
          <a:noFill/>
          <a:ln>
            <a:noFill/>
          </a:ln>
        </p:spPr>
      </p:pic>
      <p:pic>
        <p:nvPicPr>
          <p:cNvPr id="137" name="Google Shape;137;p16"/>
          <p:cNvPicPr preferRelativeResize="0"/>
          <p:nvPr/>
        </p:nvPicPr>
        <p:blipFill rotWithShape="1">
          <a:blip r:embed="rId9">
            <a:alphaModFix/>
          </a:blip>
          <a:srcRect b="0" l="0" r="0" t="0"/>
          <a:stretch/>
        </p:blipFill>
        <p:spPr>
          <a:xfrm rot="-5400000">
            <a:off x="858224" y="7906239"/>
            <a:ext cx="340952" cy="649432"/>
          </a:xfrm>
          <a:prstGeom prst="rect">
            <a:avLst/>
          </a:prstGeom>
          <a:noFill/>
          <a:ln>
            <a:noFill/>
          </a:ln>
        </p:spPr>
      </p:pic>
      <p:pic>
        <p:nvPicPr>
          <p:cNvPr id="138" name="Google Shape;138;p16"/>
          <p:cNvPicPr preferRelativeResize="0"/>
          <p:nvPr/>
        </p:nvPicPr>
        <p:blipFill rotWithShape="1">
          <a:blip r:embed="rId10">
            <a:alphaModFix/>
          </a:blip>
          <a:srcRect b="7227" l="0" r="0" t="0"/>
          <a:stretch/>
        </p:blipFill>
        <p:spPr>
          <a:xfrm>
            <a:off x="8975000" y="981072"/>
            <a:ext cx="899681" cy="665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1727"/>
        </a:solidFill>
      </p:bgPr>
    </p:bg>
    <p:spTree>
      <p:nvGrpSpPr>
        <p:cNvPr id="142" name="Shape 142"/>
        <p:cNvGrpSpPr/>
        <p:nvPr/>
      </p:nvGrpSpPr>
      <p:grpSpPr>
        <a:xfrm>
          <a:off x="0" y="0"/>
          <a:ext cx="0" cy="0"/>
          <a:chOff x="0" y="0"/>
          <a:chExt cx="0" cy="0"/>
        </a:xfrm>
      </p:grpSpPr>
      <p:pic>
        <p:nvPicPr>
          <p:cNvPr id="143" name="Google Shape;143;p17"/>
          <p:cNvPicPr preferRelativeResize="0"/>
          <p:nvPr/>
        </p:nvPicPr>
        <p:blipFill rotWithShape="1">
          <a:blip r:embed="rId3">
            <a:alphaModFix/>
          </a:blip>
          <a:srcRect b="0" l="0" r="0" t="0"/>
          <a:stretch/>
        </p:blipFill>
        <p:spPr>
          <a:xfrm>
            <a:off x="11515725" y="0"/>
            <a:ext cx="6772276" cy="3727225"/>
          </a:xfrm>
          <a:prstGeom prst="rect">
            <a:avLst/>
          </a:prstGeom>
          <a:noFill/>
          <a:ln>
            <a:noFill/>
          </a:ln>
        </p:spPr>
      </p:pic>
      <p:pic>
        <p:nvPicPr>
          <p:cNvPr id="144" name="Google Shape;144;p17"/>
          <p:cNvPicPr preferRelativeResize="0"/>
          <p:nvPr/>
        </p:nvPicPr>
        <p:blipFill rotWithShape="1">
          <a:blip r:embed="rId4">
            <a:alphaModFix/>
          </a:blip>
          <a:srcRect b="0" l="14467" r="14474" t="0"/>
          <a:stretch/>
        </p:blipFill>
        <p:spPr>
          <a:xfrm>
            <a:off x="10075468" y="1028700"/>
            <a:ext cx="3914643" cy="8229602"/>
          </a:xfrm>
          <a:prstGeom prst="rect">
            <a:avLst/>
          </a:prstGeom>
          <a:noFill/>
          <a:ln>
            <a:noFill/>
          </a:ln>
        </p:spPr>
      </p:pic>
      <p:pic>
        <p:nvPicPr>
          <p:cNvPr id="145" name="Google Shape;145;p17"/>
          <p:cNvPicPr preferRelativeResize="0"/>
          <p:nvPr/>
        </p:nvPicPr>
        <p:blipFill rotWithShape="1">
          <a:blip r:embed="rId5">
            <a:alphaModFix/>
          </a:blip>
          <a:srcRect b="0" l="18289" r="18295" t="0"/>
          <a:stretch/>
        </p:blipFill>
        <p:spPr>
          <a:xfrm>
            <a:off x="14369062" y="1028700"/>
            <a:ext cx="3918940" cy="8229600"/>
          </a:xfrm>
          <a:prstGeom prst="rect">
            <a:avLst/>
          </a:prstGeom>
          <a:noFill/>
          <a:ln>
            <a:noFill/>
          </a:ln>
        </p:spPr>
      </p:pic>
      <p:grpSp>
        <p:nvGrpSpPr>
          <p:cNvPr id="146" name="Google Shape;146;p17"/>
          <p:cNvGrpSpPr/>
          <p:nvPr/>
        </p:nvGrpSpPr>
        <p:grpSpPr>
          <a:xfrm>
            <a:off x="8615554" y="8993787"/>
            <a:ext cx="528446" cy="529027"/>
            <a:chOff x="0" y="0"/>
            <a:chExt cx="704595" cy="705369"/>
          </a:xfrm>
        </p:grpSpPr>
        <p:pic>
          <p:nvPicPr>
            <p:cNvPr id="147" name="Google Shape;147;p17"/>
            <p:cNvPicPr preferRelativeResize="0"/>
            <p:nvPr/>
          </p:nvPicPr>
          <p:blipFill rotWithShape="1">
            <a:blip r:embed="rId6">
              <a:alphaModFix/>
            </a:blip>
            <a:srcRect b="0" l="0" r="0" t="0"/>
            <a:stretch/>
          </p:blipFill>
          <p:spPr>
            <a:xfrm>
              <a:off x="0" y="222446"/>
              <a:ext cx="259975" cy="259975"/>
            </a:xfrm>
            <a:prstGeom prst="rect">
              <a:avLst/>
            </a:prstGeom>
            <a:noFill/>
            <a:ln>
              <a:noFill/>
            </a:ln>
          </p:spPr>
        </p:pic>
        <p:pic>
          <p:nvPicPr>
            <p:cNvPr id="148" name="Google Shape;148;p17"/>
            <p:cNvPicPr preferRelativeResize="0"/>
            <p:nvPr/>
          </p:nvPicPr>
          <p:blipFill rotWithShape="1">
            <a:blip r:embed="rId6">
              <a:alphaModFix/>
            </a:blip>
            <a:srcRect b="0" l="0" r="0" t="0"/>
            <a:stretch/>
          </p:blipFill>
          <p:spPr>
            <a:xfrm>
              <a:off x="444620" y="222446"/>
              <a:ext cx="259975" cy="259975"/>
            </a:xfrm>
            <a:prstGeom prst="rect">
              <a:avLst/>
            </a:prstGeom>
            <a:noFill/>
            <a:ln>
              <a:noFill/>
            </a:ln>
          </p:spPr>
        </p:pic>
        <p:pic>
          <p:nvPicPr>
            <p:cNvPr id="149" name="Google Shape;149;p17"/>
            <p:cNvPicPr preferRelativeResize="0"/>
            <p:nvPr/>
          </p:nvPicPr>
          <p:blipFill rotWithShape="1">
            <a:blip r:embed="rId6">
              <a:alphaModFix/>
            </a:blip>
            <a:srcRect b="0" l="0" r="0" t="0"/>
            <a:stretch/>
          </p:blipFill>
          <p:spPr>
            <a:xfrm>
              <a:off x="220832" y="0"/>
              <a:ext cx="259975" cy="259975"/>
            </a:xfrm>
            <a:prstGeom prst="rect">
              <a:avLst/>
            </a:prstGeom>
            <a:noFill/>
            <a:ln>
              <a:noFill/>
            </a:ln>
          </p:spPr>
        </p:pic>
        <p:pic>
          <p:nvPicPr>
            <p:cNvPr id="150" name="Google Shape;150;p17"/>
            <p:cNvPicPr preferRelativeResize="0"/>
            <p:nvPr/>
          </p:nvPicPr>
          <p:blipFill rotWithShape="1">
            <a:blip r:embed="rId6">
              <a:alphaModFix/>
            </a:blip>
            <a:srcRect b="0" l="0" r="0" t="0"/>
            <a:stretch/>
          </p:blipFill>
          <p:spPr>
            <a:xfrm>
              <a:off x="220832" y="445394"/>
              <a:ext cx="259975" cy="259975"/>
            </a:xfrm>
            <a:prstGeom prst="rect">
              <a:avLst/>
            </a:prstGeom>
            <a:noFill/>
            <a:ln>
              <a:noFill/>
            </a:ln>
          </p:spPr>
        </p:pic>
      </p:grpSp>
      <p:pic>
        <p:nvPicPr>
          <p:cNvPr id="151" name="Google Shape;151;p17"/>
          <p:cNvPicPr preferRelativeResize="0"/>
          <p:nvPr/>
        </p:nvPicPr>
        <p:blipFill rotWithShape="1">
          <a:blip r:embed="rId7">
            <a:alphaModFix/>
          </a:blip>
          <a:srcRect b="0" l="0" r="0" t="0"/>
          <a:stretch/>
        </p:blipFill>
        <p:spPr>
          <a:xfrm rot="5400000">
            <a:off x="2250312" y="1782144"/>
            <a:ext cx="526450" cy="2516775"/>
          </a:xfrm>
          <a:prstGeom prst="rect">
            <a:avLst/>
          </a:prstGeom>
          <a:noFill/>
          <a:ln>
            <a:noFill/>
          </a:ln>
        </p:spPr>
      </p:pic>
      <p:sp>
        <p:nvSpPr>
          <p:cNvPr id="152" name="Google Shape;152;p17"/>
          <p:cNvSpPr txBox="1"/>
          <p:nvPr/>
        </p:nvSpPr>
        <p:spPr>
          <a:xfrm>
            <a:off x="1191450" y="1853904"/>
            <a:ext cx="7507800" cy="923400"/>
          </a:xfrm>
          <a:prstGeom prst="rect">
            <a:avLst/>
          </a:prstGeom>
          <a:noFill/>
          <a:ln>
            <a:noFill/>
          </a:ln>
        </p:spPr>
        <p:txBody>
          <a:bodyPr anchorCtr="0" anchor="t" bIns="0" lIns="0" spcFirstLastPara="1" rIns="0" wrap="square" tIns="0">
            <a:spAutoFit/>
          </a:bodyPr>
          <a:lstStyle/>
          <a:p>
            <a:pPr indent="0" lvl="0" marL="0" marR="0" rtl="0" algn="l">
              <a:lnSpc>
                <a:spcPct val="115983"/>
              </a:lnSpc>
              <a:spcBef>
                <a:spcPts val="0"/>
              </a:spcBef>
              <a:spcAft>
                <a:spcPts val="0"/>
              </a:spcAft>
              <a:buNone/>
            </a:pPr>
            <a:r>
              <a:rPr b="0" i="0" lang="en-US" sz="6000" u="none" cap="none" strike="noStrike">
                <a:solidFill>
                  <a:srgbClr val="FFFFFF"/>
                </a:solidFill>
                <a:latin typeface="Rubik"/>
                <a:ea typeface="Rubik"/>
                <a:cs typeface="Rubik"/>
                <a:sym typeface="Rubik"/>
              </a:rPr>
              <a:t>LEAGUE FORMAT</a:t>
            </a:r>
            <a:endParaRPr/>
          </a:p>
        </p:txBody>
      </p:sp>
      <p:sp>
        <p:nvSpPr>
          <p:cNvPr id="153" name="Google Shape;153;p17"/>
          <p:cNvSpPr txBox="1"/>
          <p:nvPr/>
        </p:nvSpPr>
        <p:spPr>
          <a:xfrm>
            <a:off x="1191450" y="4056360"/>
            <a:ext cx="7182300" cy="5048700"/>
          </a:xfrm>
          <a:prstGeom prst="rect">
            <a:avLst/>
          </a:prstGeom>
          <a:noFill/>
          <a:ln>
            <a:noFill/>
          </a:ln>
        </p:spPr>
        <p:txBody>
          <a:bodyPr anchorCtr="0" anchor="t" bIns="0" lIns="0" spcFirstLastPara="1" rIns="0" wrap="square" tIns="0">
            <a:spAutoFit/>
          </a:bodyPr>
          <a:lstStyle/>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This series will have a ranking event,  3 Power Pool ladder events, and a championship event.</a:t>
            </a:r>
            <a:endParaRPr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There will be a overall ranking maintained, and an age group ranking during the season for the series.</a:t>
            </a:r>
            <a:endParaRPr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Teams will move up and down the ladder, according to the general ranking between ladder events throughout the season.</a:t>
            </a:r>
            <a:endParaRPr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Championship event will determine the winner of the Power League in each age group. </a:t>
            </a:r>
            <a:endParaRPr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Power League winners are independent of the Clash of Champions event winner. </a:t>
            </a:r>
            <a:endParaRPr sz="2000">
              <a:solidFill>
                <a:srgbClr val="FFFFFF"/>
              </a:solidFill>
              <a:latin typeface="Raleway"/>
              <a:ea typeface="Raleway"/>
              <a:cs typeface="Raleway"/>
              <a:sym typeface="Raleway"/>
            </a:endParaRPr>
          </a:p>
          <a:p>
            <a:pPr indent="0" lvl="0" marL="0" marR="0" rtl="0" algn="l">
              <a:lnSpc>
                <a:spcPct val="140000"/>
              </a:lnSpc>
              <a:spcBef>
                <a:spcPts val="0"/>
              </a:spcBef>
              <a:spcAft>
                <a:spcPts val="0"/>
              </a:spcAft>
              <a:buNone/>
            </a:pPr>
            <a:r>
              <a:t/>
            </a:r>
            <a:endParaRPr sz="2000">
              <a:solidFill>
                <a:srgbClr val="FFFFFF"/>
              </a:solidFill>
              <a:latin typeface="Raleway"/>
              <a:ea typeface="Raleway"/>
              <a:cs typeface="Raleway"/>
              <a:sym typeface="Raleway"/>
            </a:endParaRPr>
          </a:p>
        </p:txBody>
      </p:sp>
      <p:sp>
        <p:nvSpPr>
          <p:cNvPr id="154" name="Google Shape;154;p17"/>
          <p:cNvSpPr txBox="1"/>
          <p:nvPr/>
        </p:nvSpPr>
        <p:spPr>
          <a:xfrm>
            <a:off x="1839025" y="981075"/>
            <a:ext cx="27807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1800">
                <a:solidFill>
                  <a:srgbClr val="FFFFFF"/>
                </a:solidFill>
                <a:latin typeface="Raleway"/>
                <a:ea typeface="Raleway"/>
                <a:cs typeface="Raleway"/>
                <a:sym typeface="Raleway"/>
              </a:rPr>
              <a:t>FLORIDA JUNIORS POWER LEAGUE</a:t>
            </a:r>
            <a:endParaRPr b="1" sz="1800">
              <a:solidFill>
                <a:srgbClr val="FFFFFF"/>
              </a:solidFill>
              <a:latin typeface="Raleway"/>
              <a:ea typeface="Raleway"/>
              <a:cs typeface="Raleway"/>
              <a:sym typeface="Raleway"/>
            </a:endParaRPr>
          </a:p>
        </p:txBody>
      </p:sp>
      <p:pic>
        <p:nvPicPr>
          <p:cNvPr id="155" name="Google Shape;155;p17"/>
          <p:cNvPicPr preferRelativeResize="0"/>
          <p:nvPr/>
        </p:nvPicPr>
        <p:blipFill rotWithShape="1">
          <a:blip r:embed="rId8">
            <a:alphaModFix/>
          </a:blip>
          <a:srcRect b="7227" l="0" r="0" t="0"/>
          <a:stretch/>
        </p:blipFill>
        <p:spPr>
          <a:xfrm>
            <a:off x="871600" y="981072"/>
            <a:ext cx="899681" cy="665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18"/>
          <p:cNvPicPr preferRelativeResize="0"/>
          <p:nvPr/>
        </p:nvPicPr>
        <p:blipFill rotWithShape="1">
          <a:blip r:embed="rId3">
            <a:alphaModFix/>
          </a:blip>
          <a:srcRect b="7771" l="0" r="0" t="7771"/>
          <a:stretch/>
        </p:blipFill>
        <p:spPr>
          <a:xfrm>
            <a:off x="0" y="0"/>
            <a:ext cx="18288000" cy="10287000"/>
          </a:xfrm>
          <a:prstGeom prst="rect">
            <a:avLst/>
          </a:prstGeom>
          <a:noFill/>
          <a:ln>
            <a:noFill/>
          </a:ln>
        </p:spPr>
      </p:pic>
      <p:grpSp>
        <p:nvGrpSpPr>
          <p:cNvPr id="161" name="Google Shape;161;p18"/>
          <p:cNvGrpSpPr/>
          <p:nvPr/>
        </p:nvGrpSpPr>
        <p:grpSpPr>
          <a:xfrm>
            <a:off x="7711640" y="1013424"/>
            <a:ext cx="9547660" cy="8244876"/>
            <a:chOff x="0" y="0"/>
            <a:chExt cx="12730214" cy="10993168"/>
          </a:xfrm>
        </p:grpSpPr>
        <p:pic>
          <p:nvPicPr>
            <p:cNvPr id="162" name="Google Shape;162;p18"/>
            <p:cNvPicPr preferRelativeResize="0"/>
            <p:nvPr/>
          </p:nvPicPr>
          <p:blipFill rotWithShape="1">
            <a:blip r:embed="rId4">
              <a:alphaModFix/>
            </a:blip>
            <a:srcRect b="0" l="0" r="0" t="0"/>
            <a:stretch/>
          </p:blipFill>
          <p:spPr>
            <a:xfrm>
              <a:off x="0" y="6680808"/>
              <a:ext cx="12730214" cy="4312360"/>
            </a:xfrm>
            <a:prstGeom prst="rect">
              <a:avLst/>
            </a:prstGeom>
            <a:noFill/>
            <a:ln>
              <a:noFill/>
            </a:ln>
          </p:spPr>
        </p:pic>
        <p:pic>
          <p:nvPicPr>
            <p:cNvPr id="163" name="Google Shape;163;p18"/>
            <p:cNvPicPr preferRelativeResize="0"/>
            <p:nvPr/>
          </p:nvPicPr>
          <p:blipFill rotWithShape="1">
            <a:blip r:embed="rId5">
              <a:alphaModFix/>
            </a:blip>
            <a:srcRect b="0" l="0" r="0" t="0"/>
            <a:stretch/>
          </p:blipFill>
          <p:spPr>
            <a:xfrm>
              <a:off x="0" y="0"/>
              <a:ext cx="12730214" cy="9006626"/>
            </a:xfrm>
            <a:prstGeom prst="rect">
              <a:avLst/>
            </a:prstGeom>
            <a:noFill/>
            <a:ln>
              <a:noFill/>
            </a:ln>
          </p:spPr>
        </p:pic>
      </p:grpSp>
      <p:sp>
        <p:nvSpPr>
          <p:cNvPr id="164" name="Google Shape;164;p18"/>
          <p:cNvSpPr txBox="1"/>
          <p:nvPr/>
        </p:nvSpPr>
        <p:spPr>
          <a:xfrm>
            <a:off x="8230275" y="1317125"/>
            <a:ext cx="8510400" cy="1366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3700">
                <a:solidFill>
                  <a:srgbClr val="FFFFFF"/>
                </a:solidFill>
                <a:latin typeface="Roboto"/>
                <a:ea typeface="Roboto"/>
                <a:cs typeface="Roboto"/>
                <a:sym typeface="Roboto"/>
              </a:rPr>
              <a:t>Initial Ranking Event</a:t>
            </a:r>
            <a:endParaRPr b="1" sz="3700">
              <a:solidFill>
                <a:srgbClr val="FFFFFF"/>
              </a:solidFill>
              <a:latin typeface="Roboto"/>
              <a:ea typeface="Roboto"/>
              <a:cs typeface="Roboto"/>
              <a:sym typeface="Roboto"/>
            </a:endParaRPr>
          </a:p>
          <a:p>
            <a:pPr indent="0" lvl="0" marL="0" marR="0" rtl="0" algn="l">
              <a:lnSpc>
                <a:spcPct val="140000"/>
              </a:lnSpc>
              <a:spcBef>
                <a:spcPts val="0"/>
              </a:spcBef>
              <a:spcAft>
                <a:spcPts val="0"/>
              </a:spcAft>
              <a:buNone/>
            </a:pPr>
            <a:r>
              <a:rPr b="1" lang="en-US" sz="3700">
                <a:solidFill>
                  <a:srgbClr val="FFFFFF"/>
                </a:solidFill>
                <a:latin typeface="Roboto"/>
                <a:ea typeface="Roboto"/>
                <a:cs typeface="Roboto"/>
                <a:sym typeface="Roboto"/>
              </a:rPr>
              <a:t>December Winter Warmup</a:t>
            </a:r>
            <a:endParaRPr b="1" sz="3700">
              <a:solidFill>
                <a:srgbClr val="FFFFFF"/>
              </a:solidFill>
              <a:latin typeface="Roboto"/>
              <a:ea typeface="Roboto"/>
              <a:cs typeface="Roboto"/>
              <a:sym typeface="Roboto"/>
            </a:endParaRPr>
          </a:p>
        </p:txBody>
      </p:sp>
      <p:sp>
        <p:nvSpPr>
          <p:cNvPr id="165" name="Google Shape;165;p18"/>
          <p:cNvSpPr txBox="1"/>
          <p:nvPr/>
        </p:nvSpPr>
        <p:spPr>
          <a:xfrm>
            <a:off x="8230275" y="3019998"/>
            <a:ext cx="8510400" cy="5350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a:ea typeface="Raleway"/>
                <a:cs typeface="Raleway"/>
                <a:sym typeface="Raleway"/>
              </a:rPr>
              <a:t>BREAKDOWN</a:t>
            </a:r>
            <a:endParaRPr/>
          </a:p>
          <a:p>
            <a:pPr indent="0" lvl="0" marL="0" rtl="0" algn="l">
              <a:lnSpc>
                <a:spcPct val="140000"/>
              </a:lnSpc>
              <a:spcBef>
                <a:spcPts val="0"/>
              </a:spcBef>
              <a:spcAft>
                <a:spcPts val="0"/>
              </a:spcAft>
              <a:buNone/>
            </a:pPr>
            <a:r>
              <a:t/>
            </a:r>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Teams play their age groups 13u to 18u</a:t>
            </a:r>
            <a:endParaRPr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Teams play in traditional four team pool format to determine initial age group and overall ranking. </a:t>
            </a:r>
            <a:endParaRPr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A general ranking will be formed </a:t>
            </a:r>
            <a:r>
              <a:rPr lang="en-US" sz="2000">
                <a:solidFill>
                  <a:schemeClr val="lt1"/>
                </a:solidFill>
                <a:latin typeface="Raleway"/>
                <a:ea typeface="Raleway"/>
                <a:cs typeface="Raleway"/>
                <a:sym typeface="Raleway"/>
              </a:rPr>
              <a:t>at the conclusion of this event,</a:t>
            </a:r>
            <a:r>
              <a:rPr lang="en-US" sz="2000">
                <a:solidFill>
                  <a:srgbClr val="FFFFFF"/>
                </a:solidFill>
                <a:latin typeface="Raleway"/>
                <a:ea typeface="Raleway"/>
                <a:cs typeface="Raleway"/>
                <a:sym typeface="Raleway"/>
              </a:rPr>
              <a:t> starting at 1 with the winner of the 18U division and end with the lowest finishing 13U team. This ranking will updated after every event and will be used in the ladder format.</a:t>
            </a:r>
            <a:endParaRPr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In addition, an age group ranking will be formed at the conclusion of this event and will be updated after every event but will only be used for seeding for the championship event in May. </a:t>
            </a:r>
            <a:endParaRPr sz="2000">
              <a:solidFill>
                <a:srgbClr val="FFFFFF"/>
              </a:solidFill>
              <a:latin typeface="Raleway"/>
              <a:ea typeface="Raleway"/>
              <a:cs typeface="Raleway"/>
              <a:sym typeface="Raleway"/>
            </a:endParaRPr>
          </a:p>
          <a:p>
            <a:pPr indent="0" lvl="0" marL="0" marR="0" rtl="0" algn="l">
              <a:lnSpc>
                <a:spcPct val="140000"/>
              </a:lnSpc>
              <a:spcBef>
                <a:spcPts val="0"/>
              </a:spcBef>
              <a:spcAft>
                <a:spcPts val="0"/>
              </a:spcAft>
              <a:buNone/>
            </a:pPr>
            <a:r>
              <a:t/>
            </a:r>
            <a:endParaRPr sz="2000">
              <a:solidFill>
                <a:srgbClr val="FFFFFF"/>
              </a:solidFill>
              <a:latin typeface="Raleway"/>
              <a:ea typeface="Raleway"/>
              <a:cs typeface="Raleway"/>
              <a:sym typeface="Raleway"/>
            </a:endParaRPr>
          </a:p>
        </p:txBody>
      </p:sp>
      <p:pic>
        <p:nvPicPr>
          <p:cNvPr id="166" name="Google Shape;166;p18"/>
          <p:cNvPicPr preferRelativeResize="0"/>
          <p:nvPr/>
        </p:nvPicPr>
        <p:blipFill rotWithShape="1">
          <a:blip r:embed="rId6">
            <a:alphaModFix/>
          </a:blip>
          <a:srcRect b="0" l="0" r="0" t="0"/>
          <a:stretch/>
        </p:blipFill>
        <p:spPr>
          <a:xfrm rot="10800000">
            <a:off x="0" y="7414174"/>
            <a:ext cx="301125" cy="2842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9"/>
          <p:cNvPicPr preferRelativeResize="0"/>
          <p:nvPr/>
        </p:nvPicPr>
        <p:blipFill rotWithShape="1">
          <a:blip r:embed="rId3">
            <a:alphaModFix/>
          </a:blip>
          <a:srcRect b="12597" l="0" r="0" t="12597"/>
          <a:stretch/>
        </p:blipFill>
        <p:spPr>
          <a:xfrm>
            <a:off x="0" y="0"/>
            <a:ext cx="18288001" cy="10287000"/>
          </a:xfrm>
          <a:prstGeom prst="rect">
            <a:avLst/>
          </a:prstGeom>
          <a:noFill/>
          <a:ln>
            <a:noFill/>
          </a:ln>
          <a:effectLst>
            <a:outerShdw blurRad="57150" rotWithShape="0" algn="bl" dir="5400000" dist="19050">
              <a:schemeClr val="dk1"/>
            </a:outerShdw>
          </a:effectLst>
        </p:spPr>
      </p:pic>
      <p:grpSp>
        <p:nvGrpSpPr>
          <p:cNvPr id="172" name="Google Shape;172;p19"/>
          <p:cNvGrpSpPr/>
          <p:nvPr/>
        </p:nvGrpSpPr>
        <p:grpSpPr>
          <a:xfrm>
            <a:off x="7711640" y="1013424"/>
            <a:ext cx="9547661" cy="8244876"/>
            <a:chOff x="0" y="0"/>
            <a:chExt cx="12730215" cy="10993168"/>
          </a:xfrm>
        </p:grpSpPr>
        <p:pic>
          <p:nvPicPr>
            <p:cNvPr id="173" name="Google Shape;173;p19"/>
            <p:cNvPicPr preferRelativeResize="0"/>
            <p:nvPr/>
          </p:nvPicPr>
          <p:blipFill rotWithShape="1">
            <a:blip r:embed="rId4">
              <a:alphaModFix/>
            </a:blip>
            <a:srcRect b="0" l="0" r="0" t="0"/>
            <a:stretch/>
          </p:blipFill>
          <p:spPr>
            <a:xfrm>
              <a:off x="0" y="6680808"/>
              <a:ext cx="12730215" cy="4312360"/>
            </a:xfrm>
            <a:prstGeom prst="rect">
              <a:avLst/>
            </a:prstGeom>
            <a:noFill/>
            <a:ln>
              <a:noFill/>
            </a:ln>
          </p:spPr>
        </p:pic>
        <p:pic>
          <p:nvPicPr>
            <p:cNvPr id="174" name="Google Shape;174;p19"/>
            <p:cNvPicPr preferRelativeResize="0"/>
            <p:nvPr/>
          </p:nvPicPr>
          <p:blipFill rotWithShape="1">
            <a:blip r:embed="rId5">
              <a:alphaModFix/>
            </a:blip>
            <a:srcRect b="0" l="0" r="0" t="0"/>
            <a:stretch/>
          </p:blipFill>
          <p:spPr>
            <a:xfrm>
              <a:off x="0" y="0"/>
              <a:ext cx="12730215" cy="9006626"/>
            </a:xfrm>
            <a:prstGeom prst="rect">
              <a:avLst/>
            </a:prstGeom>
            <a:noFill/>
            <a:ln>
              <a:noFill/>
            </a:ln>
          </p:spPr>
        </p:pic>
      </p:grpSp>
      <p:sp>
        <p:nvSpPr>
          <p:cNvPr id="175" name="Google Shape;175;p19"/>
          <p:cNvSpPr txBox="1"/>
          <p:nvPr/>
        </p:nvSpPr>
        <p:spPr>
          <a:xfrm>
            <a:off x="8230275" y="1317125"/>
            <a:ext cx="8510400" cy="923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6000">
                <a:solidFill>
                  <a:srgbClr val="FFFFFF"/>
                </a:solidFill>
                <a:latin typeface="Roboto"/>
                <a:ea typeface="Roboto"/>
                <a:cs typeface="Roboto"/>
                <a:sym typeface="Roboto"/>
              </a:rPr>
              <a:t>Rankings</a:t>
            </a:r>
            <a:endParaRPr/>
          </a:p>
        </p:txBody>
      </p:sp>
      <p:sp>
        <p:nvSpPr>
          <p:cNvPr id="176" name="Google Shape;176;p19"/>
          <p:cNvSpPr txBox="1"/>
          <p:nvPr/>
        </p:nvSpPr>
        <p:spPr>
          <a:xfrm>
            <a:off x="8230275" y="2709498"/>
            <a:ext cx="8510400" cy="4790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a:p>
            <a:pPr indent="0" lvl="0" marL="0" rtl="0" algn="l">
              <a:lnSpc>
                <a:spcPct val="140000"/>
              </a:lnSpc>
              <a:spcBef>
                <a:spcPts val="0"/>
              </a:spcBef>
              <a:spcAft>
                <a:spcPts val="0"/>
              </a:spcAft>
              <a:buNone/>
            </a:pPr>
            <a:r>
              <a:t/>
            </a:r>
            <a:endParaRPr/>
          </a:p>
          <a:p>
            <a:pPr indent="-355600" lvl="0" marL="457200" rtl="0" algn="l">
              <a:lnSpc>
                <a:spcPct val="140000"/>
              </a:lnSpc>
              <a:spcBef>
                <a:spcPts val="0"/>
              </a:spcBef>
              <a:spcAft>
                <a:spcPts val="0"/>
              </a:spcAft>
              <a:buClr>
                <a:srgbClr val="FFFFFF"/>
              </a:buClr>
              <a:buSzPts val="2000"/>
              <a:buFont typeface="Raleway"/>
              <a:buChar char="●"/>
            </a:pPr>
            <a:r>
              <a:rPr lang="en-US" sz="2000">
                <a:solidFill>
                  <a:schemeClr val="lt1"/>
                </a:solidFill>
                <a:latin typeface="Raleway"/>
                <a:ea typeface="Raleway"/>
                <a:cs typeface="Raleway"/>
                <a:sym typeface="Raleway"/>
              </a:rPr>
              <a:t>Following the initial ranking event (Winter Warmup December), a general ranking will be formed starting at 1 with the winner of the 18U division and end with the lowest finishing 13U team. This ranking will updated after every event and will be used in the ladder format.</a:t>
            </a:r>
            <a:endParaRPr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Teams will be Ranked from 1 - X starting with the winner of the 18U division and ending with last place in the 13U division.</a:t>
            </a:r>
            <a:endParaRPr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For a detailed explanation of the ranking format </a:t>
            </a:r>
            <a:r>
              <a:rPr b="1" lang="en-US" sz="2000" u="sng">
                <a:solidFill>
                  <a:srgbClr val="FFFFFF"/>
                </a:solidFill>
                <a:latin typeface="Raleway"/>
                <a:ea typeface="Raleway"/>
                <a:cs typeface="Raleway"/>
                <a:sym typeface="Raleway"/>
              </a:rPr>
              <a:t>click here.</a:t>
            </a:r>
            <a:r>
              <a:rPr lang="en-US" sz="2000">
                <a:solidFill>
                  <a:srgbClr val="FFFFFF"/>
                </a:solidFill>
                <a:latin typeface="Raleway"/>
                <a:ea typeface="Raleway"/>
                <a:cs typeface="Raleway"/>
                <a:sym typeface="Raleway"/>
              </a:rPr>
              <a:t> </a:t>
            </a:r>
            <a:endParaRPr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lang="en-US" sz="2000">
                <a:solidFill>
                  <a:srgbClr val="FFFFFF"/>
                </a:solidFill>
                <a:latin typeface="Raleway"/>
                <a:ea typeface="Raleway"/>
                <a:cs typeface="Raleway"/>
                <a:sym typeface="Raleway"/>
              </a:rPr>
              <a:t>Power League Teams will not be penalized for missing events, however they will move down in pool assignments. </a:t>
            </a:r>
            <a:endParaRPr sz="2000">
              <a:solidFill>
                <a:srgbClr val="FFFFFF"/>
              </a:solidFill>
              <a:latin typeface="Raleway"/>
              <a:ea typeface="Raleway"/>
              <a:cs typeface="Raleway"/>
              <a:sym typeface="Raleway"/>
            </a:endParaRPr>
          </a:p>
          <a:p>
            <a:pPr indent="0" lvl="0" marL="457200" marR="0" rtl="0" algn="l">
              <a:lnSpc>
                <a:spcPct val="140000"/>
              </a:lnSpc>
              <a:spcBef>
                <a:spcPts val="0"/>
              </a:spcBef>
              <a:spcAft>
                <a:spcPts val="0"/>
              </a:spcAft>
              <a:buNone/>
            </a:pPr>
            <a:r>
              <a:t/>
            </a:r>
            <a:endParaRPr sz="2000">
              <a:solidFill>
                <a:srgbClr val="FFFFFF"/>
              </a:solidFill>
              <a:latin typeface="Raleway"/>
              <a:ea typeface="Raleway"/>
              <a:cs typeface="Raleway"/>
              <a:sym typeface="Raleway"/>
            </a:endParaRPr>
          </a:p>
        </p:txBody>
      </p:sp>
      <p:pic>
        <p:nvPicPr>
          <p:cNvPr id="177" name="Google Shape;177;p19"/>
          <p:cNvPicPr preferRelativeResize="0"/>
          <p:nvPr/>
        </p:nvPicPr>
        <p:blipFill rotWithShape="1">
          <a:blip r:embed="rId6">
            <a:alphaModFix/>
          </a:blip>
          <a:srcRect b="0" l="0" r="0" t="0"/>
          <a:stretch/>
        </p:blipFill>
        <p:spPr>
          <a:xfrm rot="10800000">
            <a:off x="0" y="7414174"/>
            <a:ext cx="301125" cy="2842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0"/>
          <p:cNvPicPr preferRelativeResize="0"/>
          <p:nvPr/>
        </p:nvPicPr>
        <p:blipFill rotWithShape="1">
          <a:blip r:embed="rId3">
            <a:alphaModFix/>
          </a:blip>
          <a:srcRect b="0" l="0" r="0" t="0"/>
          <a:stretch/>
        </p:blipFill>
        <p:spPr>
          <a:xfrm rot="5400000">
            <a:off x="10998250" y="2980450"/>
            <a:ext cx="7791850" cy="6821250"/>
          </a:xfrm>
          <a:prstGeom prst="rect">
            <a:avLst/>
          </a:prstGeom>
          <a:noFill/>
          <a:ln>
            <a:noFill/>
          </a:ln>
        </p:spPr>
      </p:pic>
      <p:pic>
        <p:nvPicPr>
          <p:cNvPr id="183" name="Google Shape;183;p20"/>
          <p:cNvPicPr preferRelativeResize="0"/>
          <p:nvPr/>
        </p:nvPicPr>
        <p:blipFill rotWithShape="1">
          <a:blip r:embed="rId4">
            <a:alphaModFix/>
          </a:blip>
          <a:srcRect b="0" l="14454" r="14447" t="0"/>
          <a:stretch/>
        </p:blipFill>
        <p:spPr>
          <a:xfrm>
            <a:off x="9467272" y="1028700"/>
            <a:ext cx="7792027" cy="8229600"/>
          </a:xfrm>
          <a:prstGeom prst="rect">
            <a:avLst/>
          </a:prstGeom>
          <a:noFill/>
          <a:ln>
            <a:noFill/>
          </a:ln>
        </p:spPr>
      </p:pic>
      <p:sp>
        <p:nvSpPr>
          <p:cNvPr id="184" name="Google Shape;184;p20"/>
          <p:cNvSpPr txBox="1"/>
          <p:nvPr/>
        </p:nvSpPr>
        <p:spPr>
          <a:xfrm>
            <a:off x="1089300" y="2082798"/>
            <a:ext cx="7065900" cy="1994700"/>
          </a:xfrm>
          <a:prstGeom prst="rect">
            <a:avLst/>
          </a:prstGeom>
          <a:noFill/>
          <a:ln>
            <a:noFill/>
          </a:ln>
        </p:spPr>
        <p:txBody>
          <a:bodyPr anchorCtr="0" anchor="t" bIns="0" lIns="0" spcFirstLastPara="1" rIns="0" wrap="square" tIns="0">
            <a:spAutoFit/>
          </a:bodyPr>
          <a:lstStyle/>
          <a:p>
            <a:pPr indent="0" lvl="0" marL="0" marR="0" rtl="0" algn="l">
              <a:lnSpc>
                <a:spcPct val="115983"/>
              </a:lnSpc>
              <a:spcBef>
                <a:spcPts val="0"/>
              </a:spcBef>
              <a:spcAft>
                <a:spcPts val="0"/>
              </a:spcAft>
              <a:buNone/>
            </a:pPr>
            <a:r>
              <a:rPr lang="en-US" sz="6000">
                <a:latin typeface="Rubik"/>
                <a:ea typeface="Rubik"/>
                <a:cs typeface="Rubik"/>
                <a:sym typeface="Rubik"/>
              </a:rPr>
              <a:t>Power Pool Ladder Events</a:t>
            </a:r>
            <a:endParaRPr/>
          </a:p>
        </p:txBody>
      </p:sp>
      <p:sp>
        <p:nvSpPr>
          <p:cNvPr id="185" name="Google Shape;185;p20"/>
          <p:cNvSpPr txBox="1"/>
          <p:nvPr/>
        </p:nvSpPr>
        <p:spPr>
          <a:xfrm>
            <a:off x="1089301" y="4318000"/>
            <a:ext cx="7065900" cy="4617600"/>
          </a:xfrm>
          <a:prstGeom prst="rect">
            <a:avLst/>
          </a:prstGeom>
          <a:noFill/>
          <a:ln>
            <a:noFill/>
          </a:ln>
        </p:spPr>
        <p:txBody>
          <a:bodyPr anchorCtr="0" anchor="t" bIns="0" lIns="0" spcFirstLastPara="1" rIns="0" wrap="square" tIns="0">
            <a:spAutoFit/>
          </a:bodyPr>
          <a:lstStyle/>
          <a:p>
            <a:pPr indent="-215900" lvl="1" marL="431801" marR="0" rtl="0" algn="l">
              <a:lnSpc>
                <a:spcPct val="140000"/>
              </a:lnSpc>
              <a:spcBef>
                <a:spcPts val="0"/>
              </a:spcBef>
              <a:spcAft>
                <a:spcPts val="0"/>
              </a:spcAft>
              <a:buSzPts val="2000"/>
              <a:buChar char="•"/>
            </a:pPr>
            <a:r>
              <a:rPr lang="en-US" sz="2000">
                <a:latin typeface="Raleway"/>
                <a:ea typeface="Raleway"/>
                <a:cs typeface="Raleway"/>
                <a:sym typeface="Raleway"/>
              </a:rPr>
              <a:t>The open teams will play in power pools of 6 or 8 teams</a:t>
            </a:r>
            <a:endParaRPr sz="2000">
              <a:latin typeface="Raleway"/>
              <a:ea typeface="Raleway"/>
              <a:cs typeface="Raleway"/>
              <a:sym typeface="Raleway"/>
            </a:endParaRPr>
          </a:p>
          <a:p>
            <a:pPr indent="-215900" lvl="1" marL="431801" marR="0" rtl="0" algn="l">
              <a:lnSpc>
                <a:spcPct val="140000"/>
              </a:lnSpc>
              <a:spcBef>
                <a:spcPts val="0"/>
              </a:spcBef>
              <a:spcAft>
                <a:spcPts val="0"/>
              </a:spcAft>
              <a:buSzPts val="2000"/>
              <a:buChar char="•"/>
            </a:pPr>
            <a:r>
              <a:rPr lang="en-US" sz="2000">
                <a:latin typeface="Raleway"/>
                <a:ea typeface="Raleway"/>
                <a:cs typeface="Raleway"/>
                <a:sym typeface="Raleway"/>
              </a:rPr>
              <a:t>The first 2 places will move up the ladder for the next ladder event and the last two places will move down. Movement up and down the ladder is determined by general league rankings, </a:t>
            </a:r>
            <a:r>
              <a:rPr b="1" lang="en-US" sz="2000" u="sng">
                <a:latin typeface="Raleway"/>
                <a:ea typeface="Raleway"/>
                <a:cs typeface="Raleway"/>
                <a:sym typeface="Raleway"/>
              </a:rPr>
              <a:t>NOT</a:t>
            </a:r>
            <a:r>
              <a:rPr lang="en-US" sz="2000">
                <a:latin typeface="Raleway"/>
                <a:ea typeface="Raleway"/>
                <a:cs typeface="Raleway"/>
                <a:sym typeface="Raleway"/>
              </a:rPr>
              <a:t> age group rankings. </a:t>
            </a:r>
            <a:endParaRPr sz="2000">
              <a:latin typeface="Raleway"/>
              <a:ea typeface="Raleway"/>
              <a:cs typeface="Raleway"/>
              <a:sym typeface="Raleway"/>
            </a:endParaRPr>
          </a:p>
          <a:p>
            <a:pPr indent="-215900" lvl="1" marL="431801" marR="0" rtl="0" algn="l">
              <a:lnSpc>
                <a:spcPct val="140000"/>
              </a:lnSpc>
              <a:spcBef>
                <a:spcPts val="0"/>
              </a:spcBef>
              <a:spcAft>
                <a:spcPts val="0"/>
              </a:spcAft>
              <a:buSzPts val="2000"/>
              <a:buChar char="•"/>
            </a:pPr>
            <a:r>
              <a:rPr lang="en-US" sz="2000">
                <a:latin typeface="Raleway"/>
                <a:ea typeface="Raleway"/>
                <a:cs typeface="Raleway"/>
                <a:sym typeface="Raleway"/>
              </a:rPr>
              <a:t>This will ensure solid competition for all teams at their respective levels, giving everyone in the pool an opportunity to win.</a:t>
            </a:r>
            <a:endParaRPr sz="2000">
              <a:latin typeface="Raleway"/>
              <a:ea typeface="Raleway"/>
              <a:cs typeface="Raleway"/>
              <a:sym typeface="Raleway"/>
            </a:endParaRPr>
          </a:p>
          <a:p>
            <a:pPr indent="-215900" lvl="1" marL="431801" marR="0" rtl="0" algn="l">
              <a:lnSpc>
                <a:spcPct val="140000"/>
              </a:lnSpc>
              <a:spcBef>
                <a:spcPts val="0"/>
              </a:spcBef>
              <a:spcAft>
                <a:spcPts val="0"/>
              </a:spcAft>
              <a:buSzPts val="2000"/>
              <a:buChar char="•"/>
            </a:pPr>
            <a:r>
              <a:rPr lang="en-US" sz="2000">
                <a:latin typeface="Raleway"/>
                <a:ea typeface="Raleway"/>
                <a:cs typeface="Raleway"/>
                <a:sym typeface="Raleway"/>
              </a:rPr>
              <a:t>Teams will be ranked according to their finish in their pool.</a:t>
            </a:r>
            <a:endParaRPr sz="2000">
              <a:latin typeface="Raleway"/>
              <a:ea typeface="Raleway"/>
              <a:cs typeface="Raleway"/>
              <a:sym typeface="Raleway"/>
            </a:endParaRPr>
          </a:p>
          <a:p>
            <a:pPr indent="0" lvl="0" marL="0" marR="0" rtl="0" algn="l">
              <a:lnSpc>
                <a:spcPct val="140000"/>
              </a:lnSpc>
              <a:spcBef>
                <a:spcPts val="0"/>
              </a:spcBef>
              <a:spcAft>
                <a:spcPts val="0"/>
              </a:spcAft>
              <a:buNone/>
            </a:pPr>
            <a:r>
              <a:t/>
            </a:r>
            <a:endParaRPr b="0" i="0" sz="2000" u="none" cap="none" strike="noStrike">
              <a:solidFill>
                <a:srgbClr val="000000"/>
              </a:solidFill>
              <a:latin typeface="Raleway"/>
              <a:ea typeface="Raleway"/>
              <a:cs typeface="Raleway"/>
              <a:sym typeface="Raleway"/>
            </a:endParaRPr>
          </a:p>
        </p:txBody>
      </p:sp>
      <p:sp>
        <p:nvSpPr>
          <p:cNvPr id="186" name="Google Shape;186;p20"/>
          <p:cNvSpPr txBox="1"/>
          <p:nvPr/>
        </p:nvSpPr>
        <p:spPr>
          <a:xfrm>
            <a:off x="1841431" y="981075"/>
            <a:ext cx="27807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1800">
                <a:latin typeface="Raleway"/>
                <a:ea typeface="Raleway"/>
                <a:cs typeface="Raleway"/>
                <a:sym typeface="Raleway"/>
              </a:rPr>
              <a:t>FLORIDA JUNIORS POWER LEAGUE</a:t>
            </a:r>
            <a:endParaRPr b="1" sz="1800">
              <a:latin typeface="Raleway"/>
              <a:ea typeface="Raleway"/>
              <a:cs typeface="Raleway"/>
              <a:sym typeface="Raleway"/>
            </a:endParaRPr>
          </a:p>
        </p:txBody>
      </p:sp>
      <p:pic>
        <p:nvPicPr>
          <p:cNvPr id="187" name="Google Shape;187;p20"/>
          <p:cNvPicPr preferRelativeResize="0"/>
          <p:nvPr/>
        </p:nvPicPr>
        <p:blipFill rotWithShape="1">
          <a:blip r:embed="rId5">
            <a:alphaModFix/>
          </a:blip>
          <a:srcRect b="0" l="0" r="0" t="0"/>
          <a:stretch/>
        </p:blipFill>
        <p:spPr>
          <a:xfrm>
            <a:off x="0" y="0"/>
            <a:ext cx="261850" cy="1539225"/>
          </a:xfrm>
          <a:prstGeom prst="rect">
            <a:avLst/>
          </a:prstGeom>
          <a:noFill/>
          <a:ln>
            <a:noFill/>
          </a:ln>
        </p:spPr>
      </p:pic>
      <p:pic>
        <p:nvPicPr>
          <p:cNvPr id="188" name="Google Shape;188;p20"/>
          <p:cNvPicPr preferRelativeResize="0"/>
          <p:nvPr/>
        </p:nvPicPr>
        <p:blipFill rotWithShape="1">
          <a:blip r:embed="rId6">
            <a:alphaModFix/>
          </a:blip>
          <a:srcRect b="0" l="0" r="0" t="0"/>
          <a:stretch/>
        </p:blipFill>
        <p:spPr>
          <a:xfrm>
            <a:off x="8804125" y="0"/>
            <a:ext cx="1326300" cy="1570750"/>
          </a:xfrm>
          <a:prstGeom prst="rect">
            <a:avLst/>
          </a:prstGeom>
          <a:noFill/>
          <a:ln>
            <a:noFill/>
          </a:ln>
        </p:spPr>
      </p:pic>
      <p:pic>
        <p:nvPicPr>
          <p:cNvPr id="189" name="Google Shape;189;p20"/>
          <p:cNvPicPr preferRelativeResize="0"/>
          <p:nvPr/>
        </p:nvPicPr>
        <p:blipFill rotWithShape="1">
          <a:blip r:embed="rId7">
            <a:alphaModFix/>
          </a:blip>
          <a:srcRect b="7227" l="0" r="0" t="0"/>
          <a:stretch/>
        </p:blipFill>
        <p:spPr>
          <a:xfrm>
            <a:off x="891625" y="981072"/>
            <a:ext cx="899681" cy="665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1727"/>
        </a:solidFill>
      </p:bgPr>
    </p:bg>
    <p:spTree>
      <p:nvGrpSpPr>
        <p:cNvPr id="193" name="Shape 193"/>
        <p:cNvGrpSpPr/>
        <p:nvPr/>
      </p:nvGrpSpPr>
      <p:grpSpPr>
        <a:xfrm>
          <a:off x="0" y="0"/>
          <a:ext cx="0" cy="0"/>
          <a:chOff x="0" y="0"/>
          <a:chExt cx="0" cy="0"/>
        </a:xfrm>
      </p:grpSpPr>
      <p:pic>
        <p:nvPicPr>
          <p:cNvPr id="194" name="Google Shape;194;p21"/>
          <p:cNvPicPr preferRelativeResize="0"/>
          <p:nvPr/>
        </p:nvPicPr>
        <p:blipFill rotWithShape="1">
          <a:blip r:embed="rId3">
            <a:alphaModFix/>
          </a:blip>
          <a:srcRect b="0" l="0" r="0" t="0"/>
          <a:stretch/>
        </p:blipFill>
        <p:spPr>
          <a:xfrm>
            <a:off x="11515725" y="0"/>
            <a:ext cx="6772276" cy="3727225"/>
          </a:xfrm>
          <a:prstGeom prst="rect">
            <a:avLst/>
          </a:prstGeom>
          <a:noFill/>
          <a:ln>
            <a:noFill/>
          </a:ln>
        </p:spPr>
      </p:pic>
      <p:pic>
        <p:nvPicPr>
          <p:cNvPr id="195" name="Google Shape;195;p21"/>
          <p:cNvPicPr preferRelativeResize="0"/>
          <p:nvPr/>
        </p:nvPicPr>
        <p:blipFill rotWithShape="1">
          <a:blip r:embed="rId4">
            <a:alphaModFix/>
          </a:blip>
          <a:srcRect b="0" l="22354" r="22354" t="0"/>
          <a:stretch/>
        </p:blipFill>
        <p:spPr>
          <a:xfrm>
            <a:off x="10075468" y="1028700"/>
            <a:ext cx="3914641" cy="8229600"/>
          </a:xfrm>
          <a:prstGeom prst="rect">
            <a:avLst/>
          </a:prstGeom>
          <a:noFill/>
          <a:ln>
            <a:noFill/>
          </a:ln>
        </p:spPr>
      </p:pic>
      <p:pic>
        <p:nvPicPr>
          <p:cNvPr id="196" name="Google Shape;196;p21"/>
          <p:cNvPicPr preferRelativeResize="0"/>
          <p:nvPr/>
        </p:nvPicPr>
        <p:blipFill rotWithShape="1">
          <a:blip r:embed="rId5">
            <a:alphaModFix/>
          </a:blip>
          <a:srcRect b="0" l="14275" r="14275" t="0"/>
          <a:stretch/>
        </p:blipFill>
        <p:spPr>
          <a:xfrm>
            <a:off x="14369062" y="1028700"/>
            <a:ext cx="3918938" cy="8229599"/>
          </a:xfrm>
          <a:prstGeom prst="rect">
            <a:avLst/>
          </a:prstGeom>
          <a:noFill/>
          <a:ln>
            <a:noFill/>
          </a:ln>
        </p:spPr>
      </p:pic>
      <p:grpSp>
        <p:nvGrpSpPr>
          <p:cNvPr id="197" name="Google Shape;197;p21"/>
          <p:cNvGrpSpPr/>
          <p:nvPr/>
        </p:nvGrpSpPr>
        <p:grpSpPr>
          <a:xfrm>
            <a:off x="8615554" y="8993787"/>
            <a:ext cx="528446" cy="529027"/>
            <a:chOff x="0" y="0"/>
            <a:chExt cx="704595" cy="705369"/>
          </a:xfrm>
        </p:grpSpPr>
        <p:pic>
          <p:nvPicPr>
            <p:cNvPr id="198" name="Google Shape;198;p21"/>
            <p:cNvPicPr preferRelativeResize="0"/>
            <p:nvPr/>
          </p:nvPicPr>
          <p:blipFill rotWithShape="1">
            <a:blip r:embed="rId6">
              <a:alphaModFix/>
            </a:blip>
            <a:srcRect b="0" l="0" r="0" t="0"/>
            <a:stretch/>
          </p:blipFill>
          <p:spPr>
            <a:xfrm>
              <a:off x="0" y="222446"/>
              <a:ext cx="259975" cy="259975"/>
            </a:xfrm>
            <a:prstGeom prst="rect">
              <a:avLst/>
            </a:prstGeom>
            <a:noFill/>
            <a:ln>
              <a:noFill/>
            </a:ln>
          </p:spPr>
        </p:pic>
        <p:pic>
          <p:nvPicPr>
            <p:cNvPr id="199" name="Google Shape;199;p21"/>
            <p:cNvPicPr preferRelativeResize="0"/>
            <p:nvPr/>
          </p:nvPicPr>
          <p:blipFill rotWithShape="1">
            <a:blip r:embed="rId6">
              <a:alphaModFix/>
            </a:blip>
            <a:srcRect b="0" l="0" r="0" t="0"/>
            <a:stretch/>
          </p:blipFill>
          <p:spPr>
            <a:xfrm>
              <a:off x="444620" y="222446"/>
              <a:ext cx="259975" cy="259975"/>
            </a:xfrm>
            <a:prstGeom prst="rect">
              <a:avLst/>
            </a:prstGeom>
            <a:noFill/>
            <a:ln>
              <a:noFill/>
            </a:ln>
          </p:spPr>
        </p:pic>
        <p:pic>
          <p:nvPicPr>
            <p:cNvPr id="200" name="Google Shape;200;p21"/>
            <p:cNvPicPr preferRelativeResize="0"/>
            <p:nvPr/>
          </p:nvPicPr>
          <p:blipFill rotWithShape="1">
            <a:blip r:embed="rId6">
              <a:alphaModFix/>
            </a:blip>
            <a:srcRect b="0" l="0" r="0" t="0"/>
            <a:stretch/>
          </p:blipFill>
          <p:spPr>
            <a:xfrm>
              <a:off x="220832" y="0"/>
              <a:ext cx="259975" cy="259975"/>
            </a:xfrm>
            <a:prstGeom prst="rect">
              <a:avLst/>
            </a:prstGeom>
            <a:noFill/>
            <a:ln>
              <a:noFill/>
            </a:ln>
          </p:spPr>
        </p:pic>
        <p:pic>
          <p:nvPicPr>
            <p:cNvPr id="201" name="Google Shape;201;p21"/>
            <p:cNvPicPr preferRelativeResize="0"/>
            <p:nvPr/>
          </p:nvPicPr>
          <p:blipFill rotWithShape="1">
            <a:blip r:embed="rId6">
              <a:alphaModFix/>
            </a:blip>
            <a:srcRect b="0" l="0" r="0" t="0"/>
            <a:stretch/>
          </p:blipFill>
          <p:spPr>
            <a:xfrm>
              <a:off x="220832" y="445394"/>
              <a:ext cx="259975" cy="259975"/>
            </a:xfrm>
            <a:prstGeom prst="rect">
              <a:avLst/>
            </a:prstGeom>
            <a:noFill/>
            <a:ln>
              <a:noFill/>
            </a:ln>
          </p:spPr>
        </p:pic>
      </p:grpSp>
      <p:pic>
        <p:nvPicPr>
          <p:cNvPr id="202" name="Google Shape;202;p21"/>
          <p:cNvPicPr preferRelativeResize="0"/>
          <p:nvPr/>
        </p:nvPicPr>
        <p:blipFill rotWithShape="1">
          <a:blip r:embed="rId7">
            <a:alphaModFix/>
          </a:blip>
          <a:srcRect b="0" l="0" r="0" t="0"/>
          <a:stretch/>
        </p:blipFill>
        <p:spPr>
          <a:xfrm rot="5400000">
            <a:off x="2191900" y="1547925"/>
            <a:ext cx="561850" cy="2888250"/>
          </a:xfrm>
          <a:prstGeom prst="rect">
            <a:avLst/>
          </a:prstGeom>
          <a:noFill/>
          <a:ln>
            <a:noFill/>
          </a:ln>
        </p:spPr>
      </p:pic>
      <p:sp>
        <p:nvSpPr>
          <p:cNvPr id="203" name="Google Shape;203;p21"/>
          <p:cNvSpPr txBox="1"/>
          <p:nvPr/>
        </p:nvSpPr>
        <p:spPr>
          <a:xfrm>
            <a:off x="1028700" y="1839592"/>
            <a:ext cx="7507800" cy="1286700"/>
          </a:xfrm>
          <a:prstGeom prst="rect">
            <a:avLst/>
          </a:prstGeom>
          <a:noFill/>
          <a:ln>
            <a:noFill/>
          </a:ln>
        </p:spPr>
        <p:txBody>
          <a:bodyPr anchorCtr="0" anchor="t" bIns="0" lIns="0" spcFirstLastPara="1" rIns="0" wrap="square" tIns="0">
            <a:spAutoFit/>
          </a:bodyPr>
          <a:lstStyle/>
          <a:p>
            <a:pPr indent="0" lvl="0" marL="0" marR="0" rtl="0" algn="l">
              <a:lnSpc>
                <a:spcPct val="115983"/>
              </a:lnSpc>
              <a:spcBef>
                <a:spcPts val="0"/>
              </a:spcBef>
              <a:spcAft>
                <a:spcPts val="0"/>
              </a:spcAft>
              <a:buNone/>
            </a:pPr>
            <a:r>
              <a:rPr lang="en-US" sz="6000">
                <a:solidFill>
                  <a:srgbClr val="FFFFFF"/>
                </a:solidFill>
                <a:latin typeface="Rubik"/>
                <a:ea typeface="Rubik"/>
                <a:cs typeface="Rubik"/>
                <a:sym typeface="Rubik"/>
              </a:rPr>
              <a:t>CHAMPIONSHIPS</a:t>
            </a:r>
            <a:endParaRPr/>
          </a:p>
          <a:p>
            <a:pPr indent="0" lvl="0" marL="0" marR="0" rtl="0" algn="l">
              <a:lnSpc>
                <a:spcPct val="115983"/>
              </a:lnSpc>
              <a:spcBef>
                <a:spcPts val="0"/>
              </a:spcBef>
              <a:spcAft>
                <a:spcPts val="0"/>
              </a:spcAft>
              <a:buNone/>
            </a:pPr>
            <a:r>
              <a:t/>
            </a:r>
            <a:endParaRPr/>
          </a:p>
        </p:txBody>
      </p:sp>
      <p:sp>
        <p:nvSpPr>
          <p:cNvPr id="204" name="Google Shape;204;p21"/>
          <p:cNvSpPr txBox="1"/>
          <p:nvPr/>
        </p:nvSpPr>
        <p:spPr>
          <a:xfrm>
            <a:off x="1028700" y="4072359"/>
            <a:ext cx="7182300" cy="6249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000" u="sng">
                <a:solidFill>
                  <a:srgbClr val="FFFFFF"/>
                </a:solidFill>
                <a:latin typeface="Raleway"/>
                <a:ea typeface="Raleway"/>
                <a:cs typeface="Raleway"/>
                <a:sym typeface="Raleway"/>
              </a:rPr>
              <a:t>CHAMPIONSHIP DETAILS</a:t>
            </a:r>
            <a:endParaRPr b="1" i="0" sz="2000" u="sng" cap="none" strike="noStrike">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b="1" lang="en-US" sz="2000">
                <a:solidFill>
                  <a:srgbClr val="FFFFFF"/>
                </a:solidFill>
                <a:latin typeface="Raleway"/>
                <a:ea typeface="Raleway"/>
                <a:cs typeface="Raleway"/>
                <a:sym typeface="Raleway"/>
              </a:rPr>
              <a:t>The last event (Clash of Champions) will be a championship and teams will play in their respective age groups.</a:t>
            </a:r>
            <a:endParaRPr b="1"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b="1" lang="en-US" sz="2000">
                <a:solidFill>
                  <a:srgbClr val="FFFFFF"/>
                </a:solidFill>
                <a:latin typeface="Raleway"/>
                <a:ea typeface="Raleway"/>
                <a:cs typeface="Raleway"/>
                <a:sym typeface="Raleway"/>
              </a:rPr>
              <a:t>This event will use the Power League age group rankings for seeding.</a:t>
            </a:r>
            <a:endParaRPr b="1"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b="1" lang="en-US" sz="2000">
                <a:solidFill>
                  <a:srgbClr val="FFFFFF"/>
                </a:solidFill>
                <a:latin typeface="Raleway"/>
                <a:ea typeface="Raleway"/>
                <a:cs typeface="Raleway"/>
                <a:sym typeface="Raleway"/>
              </a:rPr>
              <a:t>While any team can play and win the Clash of Champions event; only teams participating in the Power League can win the Power League Championships. </a:t>
            </a:r>
            <a:endParaRPr b="1" sz="2000">
              <a:solidFill>
                <a:srgbClr val="FFFFFF"/>
              </a:solidFill>
              <a:latin typeface="Raleway"/>
              <a:ea typeface="Raleway"/>
              <a:cs typeface="Raleway"/>
              <a:sym typeface="Raleway"/>
            </a:endParaRPr>
          </a:p>
          <a:p>
            <a:pPr indent="-355600" lvl="0" marL="457200" marR="0" rtl="0" algn="l">
              <a:lnSpc>
                <a:spcPct val="140000"/>
              </a:lnSpc>
              <a:spcBef>
                <a:spcPts val="0"/>
              </a:spcBef>
              <a:spcAft>
                <a:spcPts val="0"/>
              </a:spcAft>
              <a:buClr>
                <a:srgbClr val="FFFFFF"/>
              </a:buClr>
              <a:buSzPts val="2000"/>
              <a:buFont typeface="Raleway"/>
              <a:buChar char="●"/>
            </a:pPr>
            <a:r>
              <a:rPr b="1" lang="en-US" sz="2000">
                <a:solidFill>
                  <a:srgbClr val="FFFFFF"/>
                </a:solidFill>
                <a:latin typeface="Raleway"/>
                <a:ea typeface="Raleway"/>
                <a:cs typeface="Raleway"/>
                <a:sym typeface="Raleway"/>
              </a:rPr>
              <a:t>The awards for the league will be presented at this event and will be only be dependant on overall power league performance. </a:t>
            </a:r>
            <a:endParaRPr b="1" sz="2000">
              <a:solidFill>
                <a:srgbClr val="FFFFFF"/>
              </a:solidFill>
              <a:latin typeface="Raleway"/>
              <a:ea typeface="Raleway"/>
              <a:cs typeface="Raleway"/>
              <a:sym typeface="Raleway"/>
            </a:endParaRPr>
          </a:p>
          <a:p>
            <a:pPr indent="0" lvl="0" marL="0" marR="0" rtl="0" algn="l">
              <a:lnSpc>
                <a:spcPct val="140000"/>
              </a:lnSpc>
              <a:spcBef>
                <a:spcPts val="0"/>
              </a:spcBef>
              <a:spcAft>
                <a:spcPts val="0"/>
              </a:spcAft>
              <a:buNone/>
            </a:pPr>
            <a:r>
              <a:t/>
            </a:r>
            <a:endParaRPr b="1" sz="2000" u="sng">
              <a:solidFill>
                <a:srgbClr val="FFFFFF"/>
              </a:solidFill>
              <a:latin typeface="Raleway"/>
              <a:ea typeface="Raleway"/>
              <a:cs typeface="Raleway"/>
              <a:sym typeface="Raleway"/>
            </a:endParaRPr>
          </a:p>
          <a:p>
            <a:pPr indent="0" lvl="0" marL="0" marR="0" rtl="0" algn="l">
              <a:lnSpc>
                <a:spcPct val="140000"/>
              </a:lnSpc>
              <a:spcBef>
                <a:spcPts val="0"/>
              </a:spcBef>
              <a:spcAft>
                <a:spcPts val="0"/>
              </a:spcAft>
              <a:buNone/>
            </a:pPr>
            <a:r>
              <a:t/>
            </a:r>
            <a:endParaRPr/>
          </a:p>
        </p:txBody>
      </p:sp>
      <p:sp>
        <p:nvSpPr>
          <p:cNvPr id="205" name="Google Shape;205;p21"/>
          <p:cNvSpPr txBox="1"/>
          <p:nvPr/>
        </p:nvSpPr>
        <p:spPr>
          <a:xfrm>
            <a:off x="1839025" y="981075"/>
            <a:ext cx="27807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a:ea typeface="Raleway"/>
                <a:cs typeface="Raleway"/>
                <a:sym typeface="Raleway"/>
              </a:rPr>
              <a:t>FLORIDA JUNIORS </a:t>
            </a:r>
            <a:r>
              <a:rPr b="1" lang="en-US" sz="1800">
                <a:solidFill>
                  <a:srgbClr val="FFFFFF"/>
                </a:solidFill>
                <a:latin typeface="Raleway"/>
                <a:ea typeface="Raleway"/>
                <a:cs typeface="Raleway"/>
                <a:sym typeface="Raleway"/>
              </a:rPr>
              <a:t>POWER</a:t>
            </a:r>
            <a:r>
              <a:rPr b="1" i="0" lang="en-US" sz="1800" u="none" cap="none" strike="noStrike">
                <a:solidFill>
                  <a:srgbClr val="FFFFFF"/>
                </a:solidFill>
                <a:latin typeface="Raleway"/>
                <a:ea typeface="Raleway"/>
                <a:cs typeface="Raleway"/>
                <a:sym typeface="Raleway"/>
              </a:rPr>
              <a:t> LEAGUE</a:t>
            </a:r>
            <a:endParaRPr/>
          </a:p>
        </p:txBody>
      </p:sp>
      <p:pic>
        <p:nvPicPr>
          <p:cNvPr id="206" name="Google Shape;206;p21"/>
          <p:cNvPicPr preferRelativeResize="0"/>
          <p:nvPr/>
        </p:nvPicPr>
        <p:blipFill rotWithShape="1">
          <a:blip r:embed="rId8">
            <a:alphaModFix/>
          </a:blip>
          <a:srcRect b="7227" l="0" r="0" t="0"/>
          <a:stretch/>
        </p:blipFill>
        <p:spPr>
          <a:xfrm>
            <a:off x="871600" y="981072"/>
            <a:ext cx="899681" cy="665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